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handoutMasterIdLst>
    <p:handoutMasterId r:id="rId34"/>
  </p:handoutMasterIdLst>
  <p:sldIdLst>
    <p:sldId id="256" r:id="rId2"/>
    <p:sldId id="281" r:id="rId3"/>
    <p:sldId id="282" r:id="rId4"/>
    <p:sldId id="283" r:id="rId5"/>
    <p:sldId id="284" r:id="rId6"/>
    <p:sldId id="258" r:id="rId7"/>
    <p:sldId id="277" r:id="rId8"/>
    <p:sldId id="259" r:id="rId9"/>
    <p:sldId id="260" r:id="rId10"/>
    <p:sldId id="261" r:id="rId11"/>
    <p:sldId id="285" r:id="rId12"/>
    <p:sldId id="286" r:id="rId13"/>
    <p:sldId id="290" r:id="rId14"/>
    <p:sldId id="291" r:id="rId15"/>
    <p:sldId id="264" r:id="rId16"/>
    <p:sldId id="263" r:id="rId17"/>
    <p:sldId id="265" r:id="rId18"/>
    <p:sldId id="266" r:id="rId19"/>
    <p:sldId id="267" r:id="rId20"/>
    <p:sldId id="268" r:id="rId21"/>
    <p:sldId id="269" r:id="rId22"/>
    <p:sldId id="270" r:id="rId23"/>
    <p:sldId id="271" r:id="rId24"/>
    <p:sldId id="272" r:id="rId25"/>
    <p:sldId id="280" r:id="rId26"/>
    <p:sldId id="278" r:id="rId27"/>
    <p:sldId id="288" r:id="rId28"/>
    <p:sldId id="287" r:id="rId29"/>
    <p:sldId id="289" r:id="rId30"/>
    <p:sldId id="273" r:id="rId31"/>
    <p:sldId id="276"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064" autoAdjust="0"/>
  </p:normalViewPr>
  <p:slideViewPr>
    <p:cSldViewPr>
      <p:cViewPr varScale="1">
        <p:scale>
          <a:sx n="68" d="100"/>
          <a:sy n="68" d="100"/>
        </p:scale>
        <p:origin x="-1446"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23ED1A5-BC9D-46DD-A99A-5A0F76BA7D52}" type="datetimeFigureOut">
              <a:rPr lang="en-US" smtClean="0"/>
              <a:pPr/>
              <a:t>10/9/2014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4769541-3026-4347-8299-FBB3BE51638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773E38F5-159E-4655-B829-7F07867D2C47}" type="datetimeFigureOut">
              <a:rPr lang="en-US" smtClean="0"/>
              <a:pPr/>
              <a:t>10/9/2014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6257D3C-BE41-4AB3-8D16-BE5075CB755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6257D3C-BE41-4AB3-8D16-BE5075CB755C}"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78F6716-732E-48C0-83AB-52D7757E8CC3}" type="datetimeFigureOut">
              <a:rPr lang="en-US" smtClean="0"/>
              <a:pPr/>
              <a:t>10/9/2014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F2AD0E4-40B5-4B1A-876E-C0546F510ECF}"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8F6716-732E-48C0-83AB-52D7757E8CC3}" type="datetimeFigureOut">
              <a:rPr lang="en-US" smtClean="0"/>
              <a:pPr/>
              <a:t>10/9/2014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2AD0E4-40B5-4B1A-876E-C0546F510EC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F2AD0E4-40B5-4B1A-876E-C0546F510ECF}"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8F6716-732E-48C0-83AB-52D7757E8CC3}" type="datetimeFigureOut">
              <a:rPr lang="en-US" smtClean="0"/>
              <a:pPr/>
              <a:t>10/9/2014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78F6716-732E-48C0-83AB-52D7757E8CC3}" type="datetimeFigureOut">
              <a:rPr lang="en-US" smtClean="0"/>
              <a:pPr/>
              <a:t>10/9/2014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5F2AD0E4-40B5-4B1A-876E-C0546F510ECF}"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F78F6716-732E-48C0-83AB-52D7757E8CC3}" type="datetimeFigureOut">
              <a:rPr lang="en-US" smtClean="0"/>
              <a:pPr/>
              <a:t>10/9/2014</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F2AD0E4-40B5-4B1A-876E-C0546F510ECF}"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78F6716-732E-48C0-83AB-52D7757E8CC3}" type="datetimeFigureOut">
              <a:rPr lang="en-US" smtClean="0"/>
              <a:pPr/>
              <a:t>10/9/2014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2AD0E4-40B5-4B1A-876E-C0546F510ECF}"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78F6716-732E-48C0-83AB-52D7757E8CC3}" type="datetimeFigureOut">
              <a:rPr lang="en-US" smtClean="0"/>
              <a:pPr/>
              <a:t>10/9/2014</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F2AD0E4-40B5-4B1A-876E-C0546F510ECF}"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78F6716-732E-48C0-83AB-52D7757E8CC3}" type="datetimeFigureOut">
              <a:rPr lang="en-US" smtClean="0"/>
              <a:pPr/>
              <a:t>10/9/2014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5F2AD0E4-40B5-4B1A-876E-C0546F510EC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78F6716-732E-48C0-83AB-52D7757E8CC3}" type="datetimeFigureOut">
              <a:rPr lang="en-US" smtClean="0"/>
              <a:pPr/>
              <a:t>10/9/2014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F2AD0E4-40B5-4B1A-876E-C0546F510EC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F2AD0E4-40B5-4B1A-876E-C0546F510ECF}"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78F6716-732E-48C0-83AB-52D7757E8CC3}" type="datetimeFigureOut">
              <a:rPr lang="en-US" smtClean="0"/>
              <a:pPr/>
              <a:t>10/9/2014</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F2AD0E4-40B5-4B1A-876E-C0546F510ECF}"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78F6716-732E-48C0-83AB-52D7757E8CC3}" type="datetimeFigureOut">
              <a:rPr lang="en-US" smtClean="0"/>
              <a:pPr/>
              <a:t>10/9/2014</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78F6716-732E-48C0-83AB-52D7757E8CC3}" type="datetimeFigureOut">
              <a:rPr lang="en-US" smtClean="0"/>
              <a:pPr/>
              <a:t>10/9/2014</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F2AD0E4-40B5-4B1A-876E-C0546F510ECF}"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tusculum.edu/caree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collegecentral.com/tusculu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onetcenter.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4ytYZUN_ArE" TargetMode="External"/><Relationship Id="rId2" Type="http://schemas.openxmlformats.org/officeDocument/2006/relationships/hyperlink" Target="http://www.slideshare.net/markrotoole/congratulations-graduate-eleven-reasons-why-i-will-never-hire-you"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youtube.com/watch?v=VV1cMmCKxmY" TargetMode="External"/><Relationship Id="rId2" Type="http://schemas.openxmlformats.org/officeDocument/2006/relationships/hyperlink" Target="https://www.youtube.com/user/The2InterviewGuys?v=1u1zqVmGeI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payscale.com/" TargetMode="External"/><Relationship Id="rId2" Type="http://schemas.openxmlformats.org/officeDocument/2006/relationships/hyperlink" Target="http://www.salary.com/" TargetMode="External"/><Relationship Id="rId1" Type="http://schemas.openxmlformats.org/officeDocument/2006/relationships/slideLayout" Target="../slideLayouts/slideLayout2.xml"/><Relationship Id="rId5" Type="http://schemas.openxmlformats.org/officeDocument/2006/relationships/hyperlink" Target="http://www.nerdwallet.com/" TargetMode="External"/><Relationship Id="rId4" Type="http://schemas.openxmlformats.org/officeDocument/2006/relationships/hyperlink" Target="http://www.glassdoor.com/" TargetMode="External"/></Relationships>
</file>

<file path=ppt/slides/_rels/slide31.xml.rels><?xml version="1.0" encoding="UTF-8" standalone="yes"?>
<Relationships xmlns="http://schemas.openxmlformats.org/package/2006/relationships"><Relationship Id="rId2" Type="http://schemas.openxmlformats.org/officeDocument/2006/relationships/hyperlink" Target="mailto:rlay@tusculum.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online.cpp.com/" TargetMode="External"/><Relationship Id="rId2" Type="http://schemas.openxmlformats.org/officeDocument/2006/relationships/hyperlink" Target="https://tusculum.woofound.com/" TargetMode="External"/><Relationship Id="rId1" Type="http://schemas.openxmlformats.org/officeDocument/2006/relationships/slideLayout" Target="../slideLayouts/slideLayout2.xml"/><Relationship Id="rId5" Type="http://schemas.openxmlformats.org/officeDocument/2006/relationships/hyperlink" Target="http://www.onetonline.org/" TargetMode="External"/><Relationship Id="rId4" Type="http://schemas.openxmlformats.org/officeDocument/2006/relationships/hyperlink" Target="http://www.strengthsquest.co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bls.gov/ooh/" TargetMode="External"/><Relationship Id="rId2" Type="http://schemas.openxmlformats.org/officeDocument/2006/relationships/hyperlink" Target="http://www.bls.gov/data/" TargetMode="External"/><Relationship Id="rId1" Type="http://schemas.openxmlformats.org/officeDocument/2006/relationships/slideLayout" Target="../slideLayouts/slideLayout2.xml"/><Relationship Id="rId5" Type="http://schemas.openxmlformats.org/officeDocument/2006/relationships/hyperlink" Target="http://www.onetonline.org/find/descriptor/browse/Work_Values/" TargetMode="External"/><Relationship Id="rId4" Type="http://schemas.openxmlformats.org/officeDocument/2006/relationships/hyperlink" Target="http://www.mynextmov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581400"/>
            <a:ext cx="6400800" cy="2057400"/>
          </a:xfrm>
        </p:spPr>
        <p:txBody>
          <a:bodyPr/>
          <a:lstStyle/>
          <a:p>
            <a:r>
              <a:rPr lang="en-US" dirty="0" smtClean="0">
                <a:solidFill>
                  <a:schemeClr val="tx1"/>
                </a:solidFill>
                <a:latin typeface="Cambria" pitchFamily="18" charset="0"/>
              </a:rPr>
              <a:t>How to Prepare for the Search</a:t>
            </a:r>
          </a:p>
          <a:p>
            <a:r>
              <a:rPr lang="en-US" smtClean="0">
                <a:solidFill>
                  <a:schemeClr val="tx1"/>
                </a:solidFill>
                <a:latin typeface="Cambria" pitchFamily="18" charset="0"/>
              </a:rPr>
              <a:t>2014-2015</a:t>
            </a:r>
            <a:endParaRPr lang="en-US" dirty="0">
              <a:solidFill>
                <a:schemeClr val="tx1"/>
              </a:solidFill>
              <a:latin typeface="Cambria" pitchFamily="18" charset="0"/>
            </a:endParaRPr>
          </a:p>
        </p:txBody>
      </p:sp>
      <p:sp>
        <p:nvSpPr>
          <p:cNvPr id="2" name="Title 1"/>
          <p:cNvSpPr>
            <a:spLocks noGrp="1"/>
          </p:cNvSpPr>
          <p:nvPr>
            <p:ph type="ctrTitle"/>
          </p:nvPr>
        </p:nvSpPr>
        <p:spPr/>
        <p:txBody>
          <a:bodyPr>
            <a:normAutofit/>
          </a:bodyPr>
          <a:lstStyle/>
          <a:p>
            <a:r>
              <a:rPr lang="en-US" dirty="0" smtClean="0">
                <a:latin typeface="Cambria" pitchFamily="18" charset="0"/>
              </a:rPr>
              <a:t>Tusculum Experience Class</a:t>
            </a:r>
            <a:br>
              <a:rPr lang="en-US" dirty="0" smtClean="0">
                <a:latin typeface="Cambria" pitchFamily="18" charset="0"/>
              </a:rPr>
            </a:br>
            <a:r>
              <a:rPr lang="en-US" dirty="0" smtClean="0">
                <a:latin typeface="Cambria" pitchFamily="18" charset="0"/>
              </a:rPr>
              <a:t>Your Roadmap to Success</a:t>
            </a:r>
            <a:endParaRPr lang="en-US" dirty="0">
              <a:latin typeface="Cambria" pitchFamily="18" charset="0"/>
            </a:endParaRPr>
          </a:p>
        </p:txBody>
      </p:sp>
    </p:spTree>
    <p:extLst>
      <p:ext uri="{BB962C8B-B14F-4D97-AF65-F5344CB8AC3E}">
        <p14:creationId xmlns="" xmlns:p14="http://schemas.microsoft.com/office/powerpoint/2010/main" val="47101528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Career Search Process</a:t>
            </a:r>
            <a:endParaRPr lang="en-US" dirty="0">
              <a:latin typeface="Cambria" pitchFamily="18" charset="0"/>
            </a:endParaRPr>
          </a:p>
        </p:txBody>
      </p:sp>
      <p:sp>
        <p:nvSpPr>
          <p:cNvPr id="3" name="Content Placeholder 2"/>
          <p:cNvSpPr>
            <a:spLocks noGrp="1"/>
          </p:cNvSpPr>
          <p:nvPr>
            <p:ph sz="quarter" idx="1"/>
          </p:nvPr>
        </p:nvSpPr>
        <p:spPr/>
        <p:txBody>
          <a:bodyPr/>
          <a:lstStyle/>
          <a:p>
            <a:r>
              <a:rPr lang="en-US" dirty="0" smtClean="0">
                <a:latin typeface="Cambria" pitchFamily="18" charset="0"/>
              </a:rPr>
              <a:t>It is a Marathon ~ Not a Sprint</a:t>
            </a:r>
          </a:p>
          <a:p>
            <a:pPr lvl="1"/>
            <a:r>
              <a:rPr lang="en-US" dirty="0" smtClean="0">
                <a:solidFill>
                  <a:schemeClr val="tx1"/>
                </a:solidFill>
                <a:latin typeface="Cambria" pitchFamily="18" charset="0"/>
              </a:rPr>
              <a:t>Most jobs are obtained through networking (80-85%)</a:t>
            </a:r>
          </a:p>
          <a:p>
            <a:pPr lvl="1"/>
            <a:r>
              <a:rPr lang="en-US" dirty="0" smtClean="0">
                <a:solidFill>
                  <a:schemeClr val="tx1"/>
                </a:solidFill>
                <a:latin typeface="Cambria" pitchFamily="18" charset="0"/>
              </a:rPr>
              <a:t>Never stop improving your career search for a lifetime.</a:t>
            </a:r>
          </a:p>
          <a:p>
            <a:pPr lvl="1"/>
            <a:r>
              <a:rPr lang="en-US" dirty="0" smtClean="0">
                <a:solidFill>
                  <a:schemeClr val="tx1"/>
                </a:solidFill>
                <a:latin typeface="Cambria" pitchFamily="18" charset="0"/>
              </a:rPr>
              <a:t>Most people have multiple careers not just one.</a:t>
            </a:r>
          </a:p>
          <a:p>
            <a:pPr lvl="1"/>
            <a:r>
              <a:rPr lang="en-US" dirty="0" smtClean="0">
                <a:solidFill>
                  <a:schemeClr val="tx1"/>
                </a:solidFill>
                <a:latin typeface="Cambria" pitchFamily="18" charset="0"/>
              </a:rPr>
              <a:t>Every 5 to 7 years your job skills need to be updated.</a:t>
            </a:r>
          </a:p>
          <a:p>
            <a:pPr lvl="1"/>
            <a:r>
              <a:rPr lang="en-US" dirty="0" smtClean="0">
                <a:solidFill>
                  <a:schemeClr val="tx1"/>
                </a:solidFill>
                <a:latin typeface="Cambria" pitchFamily="18" charset="0"/>
              </a:rPr>
              <a:t>Learning for a lifetime is required to be competitive in the job market.</a:t>
            </a:r>
          </a:p>
          <a:p>
            <a:pPr lvl="1"/>
            <a:r>
              <a:rPr lang="en-US" dirty="0" smtClean="0">
                <a:solidFill>
                  <a:schemeClr val="tx1"/>
                </a:solidFill>
                <a:latin typeface="Cambria" pitchFamily="18" charset="0"/>
              </a:rPr>
              <a:t>There really isn’t a magic bullet.</a:t>
            </a:r>
            <a:endParaRPr lang="en-US" dirty="0">
              <a:solidFill>
                <a:schemeClr val="tx1"/>
              </a:solidFill>
              <a:latin typeface="Cambria" pitchFamily="18" charset="0"/>
            </a:endParaRPr>
          </a:p>
        </p:txBody>
      </p:sp>
    </p:spTree>
    <p:extLst>
      <p:ext uri="{BB962C8B-B14F-4D97-AF65-F5344CB8AC3E}">
        <p14:creationId xmlns="" xmlns:p14="http://schemas.microsoft.com/office/powerpoint/2010/main" val="120844174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Career Services Website</a:t>
            </a:r>
            <a:endParaRPr lang="en-US" dirty="0"/>
          </a:p>
        </p:txBody>
      </p:sp>
      <p:sp>
        <p:nvSpPr>
          <p:cNvPr id="2" name="Content Placeholder 1"/>
          <p:cNvSpPr>
            <a:spLocks noGrp="1"/>
          </p:cNvSpPr>
          <p:nvPr>
            <p:ph sz="quarter" idx="1"/>
          </p:nvPr>
        </p:nvSpPr>
        <p:spPr/>
        <p:txBody>
          <a:bodyPr/>
          <a:lstStyle/>
          <a:p>
            <a:r>
              <a:rPr lang="en-US" dirty="0" smtClean="0">
                <a:latin typeface="+mj-lt"/>
              </a:rPr>
              <a:t>Career Services offers many resources for students and alumni to assist in Career Development on the Tusculum website.</a:t>
            </a:r>
          </a:p>
          <a:p>
            <a:r>
              <a:rPr lang="en-US" dirty="0" smtClean="0">
                <a:latin typeface="+mj-lt"/>
              </a:rPr>
              <a:t>Go to </a:t>
            </a:r>
            <a:r>
              <a:rPr lang="en-US" dirty="0" smtClean="0">
                <a:latin typeface="+mj-lt"/>
                <a:hlinkClick r:id="rId3"/>
              </a:rPr>
              <a:t>www.tusculum.edu/career</a:t>
            </a:r>
            <a:r>
              <a:rPr lang="en-US" dirty="0" smtClean="0">
                <a:latin typeface="+mj-lt"/>
              </a:rPr>
              <a:t>  to review some of  the resources available to you.</a:t>
            </a:r>
          </a:p>
          <a:p>
            <a:r>
              <a:rPr lang="en-US" dirty="0" smtClean="0">
                <a:latin typeface="+mj-lt"/>
              </a:rPr>
              <a:t>Sign up for a Student Account on College Central Network  at  </a:t>
            </a:r>
            <a:r>
              <a:rPr lang="en-US" dirty="0" smtClean="0">
                <a:latin typeface="+mj-lt"/>
                <a:hlinkClick r:id="rId4"/>
              </a:rPr>
              <a:t>www.collegecentral.com/tusculum</a:t>
            </a:r>
            <a:endParaRPr lang="en-US" dirty="0" smtClean="0">
              <a:latin typeface="+mj-lt"/>
            </a:endParaRPr>
          </a:p>
          <a:p>
            <a:r>
              <a:rPr lang="en-US" dirty="0" smtClean="0">
                <a:latin typeface="+mj-lt"/>
              </a:rPr>
              <a:t> </a:t>
            </a:r>
            <a:r>
              <a:rPr lang="en-US" b="1" dirty="0" smtClean="0"/>
              <a:t>Students</a:t>
            </a:r>
            <a:r>
              <a:rPr lang="en-US" dirty="0" smtClean="0"/>
              <a:t> please enter your seven digit Student ID # as your Access ID #; then, create a password of your choosing.</a:t>
            </a:r>
          </a:p>
          <a:p>
            <a:endParaRPr lang="en-US" dirty="0" smtClean="0">
              <a:latin typeface="+mj-lt"/>
            </a:endParaRPr>
          </a:p>
          <a:p>
            <a:pPr>
              <a:buNone/>
            </a:pPr>
            <a:endParaRPr lang="en-US" dirty="0" smtClean="0">
              <a:latin typeface="+mj-lt"/>
            </a:endParaRP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College Central Network	</a:t>
            </a:r>
            <a:endParaRPr lang="en-US" dirty="0"/>
          </a:p>
        </p:txBody>
      </p:sp>
      <p:sp>
        <p:nvSpPr>
          <p:cNvPr id="2" name="Content Placeholder 1"/>
          <p:cNvSpPr>
            <a:spLocks noGrp="1"/>
          </p:cNvSpPr>
          <p:nvPr>
            <p:ph sz="quarter" idx="1"/>
          </p:nvPr>
        </p:nvSpPr>
        <p:spPr/>
        <p:txBody>
          <a:bodyPr/>
          <a:lstStyle/>
          <a:p>
            <a:r>
              <a:rPr lang="en-US" dirty="0" smtClean="0">
                <a:latin typeface="+mj-lt"/>
              </a:rPr>
              <a:t>CCN is the official on-line job board for Tusculum College, with job postings, resume builder,  career advice and announcements about Tusculum career  events.</a:t>
            </a:r>
          </a:p>
          <a:p>
            <a:r>
              <a:rPr lang="en-US" dirty="0" smtClean="0">
                <a:latin typeface="+mj-lt"/>
              </a:rPr>
              <a:t>CCN is the first place to check on Career Fairs, Career Workshops, On-Campus Recruiting, and Networking Events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Pioneer Certified Program</a:t>
            </a:r>
            <a:endParaRPr lang="en-US" dirty="0"/>
          </a:p>
        </p:txBody>
      </p:sp>
      <p:sp>
        <p:nvSpPr>
          <p:cNvPr id="2" name="Content Placeholder 1"/>
          <p:cNvSpPr>
            <a:spLocks noGrp="1"/>
          </p:cNvSpPr>
          <p:nvPr>
            <p:ph sz="quarter" idx="1"/>
          </p:nvPr>
        </p:nvSpPr>
        <p:spPr/>
        <p:txBody>
          <a:bodyPr>
            <a:normAutofit/>
          </a:bodyPr>
          <a:lstStyle/>
          <a:p>
            <a:r>
              <a:rPr lang="en-US" b="1" dirty="0" smtClean="0">
                <a:latin typeface="+mj-lt"/>
              </a:rPr>
              <a:t>Tusculum College Career Services</a:t>
            </a:r>
            <a:endParaRPr lang="en-US" dirty="0" smtClean="0">
              <a:latin typeface="+mj-lt"/>
            </a:endParaRPr>
          </a:p>
          <a:p>
            <a:r>
              <a:rPr lang="en-US" b="1" dirty="0" smtClean="0">
                <a:latin typeface="+mj-lt"/>
              </a:rPr>
              <a:t>Pioneer Certified Program Outline</a:t>
            </a:r>
            <a:endParaRPr lang="en-US" dirty="0" smtClean="0">
              <a:latin typeface="+mj-lt"/>
            </a:endParaRPr>
          </a:p>
          <a:p>
            <a:pPr lvl="1"/>
            <a:r>
              <a:rPr lang="en-US" dirty="0" smtClean="0">
                <a:solidFill>
                  <a:schemeClr val="tx1"/>
                </a:solidFill>
                <a:latin typeface="+mj-lt"/>
              </a:rPr>
              <a:t>A. Professionalism Form</a:t>
            </a:r>
          </a:p>
          <a:p>
            <a:pPr lvl="1"/>
            <a:r>
              <a:rPr lang="en-US" dirty="0" smtClean="0">
                <a:solidFill>
                  <a:schemeClr val="tx1"/>
                </a:solidFill>
                <a:latin typeface="+mj-lt"/>
              </a:rPr>
              <a:t>B. Student Handbook/Conduct Form</a:t>
            </a:r>
          </a:p>
          <a:p>
            <a:pPr lvl="1"/>
            <a:r>
              <a:rPr lang="en-US" dirty="0" smtClean="0">
                <a:solidFill>
                  <a:schemeClr val="tx1"/>
                </a:solidFill>
                <a:latin typeface="+mj-lt"/>
              </a:rPr>
              <a:t>C. Confidentiality &amp; Nondisclosure Form</a:t>
            </a:r>
          </a:p>
          <a:p>
            <a:pPr lvl="1"/>
            <a:r>
              <a:rPr lang="en-US" dirty="0" smtClean="0">
                <a:solidFill>
                  <a:schemeClr val="tx1"/>
                </a:solidFill>
                <a:latin typeface="+mj-lt"/>
              </a:rPr>
              <a:t>D. Insurance &amp; Liability Form</a:t>
            </a:r>
          </a:p>
          <a:p>
            <a:pPr lvl="1"/>
            <a:r>
              <a:rPr lang="en-US" dirty="0" smtClean="0">
                <a:solidFill>
                  <a:schemeClr val="tx1"/>
                </a:solidFill>
                <a:latin typeface="+mj-lt"/>
              </a:rPr>
              <a:t>E. Student Resume Review</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Professionalism Form</a:t>
            </a:r>
            <a:endParaRPr lang="en-US" dirty="0"/>
          </a:p>
        </p:txBody>
      </p:sp>
      <p:sp>
        <p:nvSpPr>
          <p:cNvPr id="2" name="Content Placeholder 1"/>
          <p:cNvSpPr>
            <a:spLocks noGrp="1"/>
          </p:cNvSpPr>
          <p:nvPr>
            <p:ph sz="quarter" idx="1"/>
          </p:nvPr>
        </p:nvSpPr>
        <p:spPr>
          <a:xfrm>
            <a:off x="838200" y="1752600"/>
            <a:ext cx="7408333" cy="4373563"/>
          </a:xfrm>
        </p:spPr>
        <p:txBody>
          <a:bodyPr>
            <a:normAutofit fontScale="92500" lnSpcReduction="20000"/>
          </a:bodyPr>
          <a:lstStyle/>
          <a:p>
            <a:pPr>
              <a:buNone/>
            </a:pPr>
            <a:r>
              <a:rPr lang="en-US" dirty="0" smtClean="0">
                <a:latin typeface="+mj-lt"/>
              </a:rPr>
              <a:t>1.  Professional Dress &amp; Appearance</a:t>
            </a:r>
          </a:p>
          <a:p>
            <a:pPr>
              <a:buNone/>
            </a:pPr>
            <a:r>
              <a:rPr lang="en-US" dirty="0" smtClean="0">
                <a:latin typeface="+mj-lt"/>
              </a:rPr>
              <a:t>2.  Table Manners-Brief Introduction</a:t>
            </a:r>
          </a:p>
          <a:p>
            <a:pPr>
              <a:buNone/>
            </a:pPr>
            <a:r>
              <a:rPr lang="en-US" dirty="0" smtClean="0">
                <a:latin typeface="+mj-lt"/>
              </a:rPr>
              <a:t>3.   Elevator Speech</a:t>
            </a:r>
          </a:p>
          <a:p>
            <a:pPr>
              <a:buNone/>
            </a:pPr>
            <a:r>
              <a:rPr lang="en-US" dirty="0" smtClean="0">
                <a:latin typeface="+mj-lt"/>
              </a:rPr>
              <a:t>4.   Social Media Blunders</a:t>
            </a:r>
          </a:p>
          <a:p>
            <a:pPr>
              <a:buNone/>
            </a:pPr>
            <a:r>
              <a:rPr lang="en-US" dirty="0" smtClean="0">
                <a:latin typeface="+mj-lt"/>
              </a:rPr>
              <a:t>5.   Professional Email Etiquette</a:t>
            </a:r>
          </a:p>
          <a:p>
            <a:pPr>
              <a:buNone/>
            </a:pPr>
            <a:r>
              <a:rPr lang="en-US" dirty="0" smtClean="0">
                <a:latin typeface="+mj-lt"/>
              </a:rPr>
              <a:t>6.   Professional Behavior in Social Situations</a:t>
            </a:r>
          </a:p>
          <a:p>
            <a:pPr>
              <a:buNone/>
            </a:pPr>
            <a:r>
              <a:rPr lang="en-US" dirty="0" smtClean="0">
                <a:latin typeface="+mj-lt"/>
              </a:rPr>
              <a:t>7.   Find a Mentor / Be a Mentor</a:t>
            </a:r>
          </a:p>
          <a:p>
            <a:pPr>
              <a:buNone/>
            </a:pPr>
            <a:r>
              <a:rPr lang="en-US" dirty="0" smtClean="0">
                <a:latin typeface="+mj-lt"/>
              </a:rPr>
              <a:t>8.   Networking on the Job</a:t>
            </a:r>
          </a:p>
          <a:p>
            <a:pPr>
              <a:buNone/>
            </a:pPr>
            <a:r>
              <a:rPr lang="en-US" dirty="0" smtClean="0">
                <a:latin typeface="+mj-lt"/>
              </a:rPr>
              <a:t>9.   First Day on the Job</a:t>
            </a:r>
          </a:p>
          <a:p>
            <a:pPr>
              <a:buNone/>
            </a:pPr>
            <a:r>
              <a:rPr lang="en-US" dirty="0" smtClean="0">
                <a:latin typeface="+mj-lt"/>
              </a:rPr>
              <a:t>10.  Last Day on the Job </a:t>
            </a:r>
          </a:p>
          <a:p>
            <a:pPr>
              <a:buNone/>
            </a:pPr>
            <a:r>
              <a:rPr lang="en-US" dirty="0" smtClean="0">
                <a:latin typeface="+mj-lt"/>
              </a:rPr>
              <a:t>11.  Dealing with Disappointment on the Job</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Social Media – Dynamite!</a:t>
            </a:r>
            <a:endParaRPr lang="en-US" dirty="0">
              <a:latin typeface="Cambria" pitchFamily="18" charset="0"/>
            </a:endParaRPr>
          </a:p>
        </p:txBody>
      </p:sp>
      <p:sp>
        <p:nvSpPr>
          <p:cNvPr id="3" name="Content Placeholder 2"/>
          <p:cNvSpPr>
            <a:spLocks noGrp="1"/>
          </p:cNvSpPr>
          <p:nvPr>
            <p:ph sz="quarter" idx="1"/>
          </p:nvPr>
        </p:nvSpPr>
        <p:spPr/>
        <p:txBody>
          <a:bodyPr/>
          <a:lstStyle/>
          <a:p>
            <a:r>
              <a:rPr lang="en-US" dirty="0" smtClean="0">
                <a:latin typeface="Cambria" pitchFamily="18" charset="0"/>
              </a:rPr>
              <a:t>Powerful Tool in careful hands!</a:t>
            </a:r>
          </a:p>
          <a:p>
            <a:pPr lvl="1"/>
            <a:r>
              <a:rPr lang="en-US" dirty="0" smtClean="0">
                <a:solidFill>
                  <a:schemeClr val="tx1"/>
                </a:solidFill>
                <a:latin typeface="Cambria" pitchFamily="18" charset="0"/>
              </a:rPr>
              <a:t>Clean up your Facebook, Twitter, Instagram, </a:t>
            </a:r>
            <a:r>
              <a:rPr lang="en-US" dirty="0" err="1" smtClean="0">
                <a:solidFill>
                  <a:schemeClr val="tx1"/>
                </a:solidFill>
                <a:latin typeface="Cambria" pitchFamily="18" charset="0"/>
              </a:rPr>
              <a:t>Snapchat</a:t>
            </a:r>
            <a:r>
              <a:rPr lang="en-US" dirty="0" smtClean="0">
                <a:solidFill>
                  <a:schemeClr val="tx1"/>
                </a:solidFill>
                <a:latin typeface="Cambria" pitchFamily="18" charset="0"/>
              </a:rPr>
              <a:t>, and other accounts…</a:t>
            </a:r>
          </a:p>
          <a:p>
            <a:pPr lvl="2"/>
            <a:r>
              <a:rPr lang="en-US" dirty="0" smtClean="0">
                <a:latin typeface="Cambria" pitchFamily="18" charset="0"/>
              </a:rPr>
              <a:t>No drinking or otherwise questionable pictures</a:t>
            </a:r>
          </a:p>
          <a:p>
            <a:pPr lvl="2"/>
            <a:r>
              <a:rPr lang="en-US" dirty="0" smtClean="0">
                <a:latin typeface="Cambria" pitchFamily="18" charset="0"/>
              </a:rPr>
              <a:t>No Social/Political Commentary</a:t>
            </a:r>
          </a:p>
          <a:p>
            <a:pPr lvl="2"/>
            <a:r>
              <a:rPr lang="en-US" dirty="0" smtClean="0">
                <a:latin typeface="Cambria" pitchFamily="18" charset="0"/>
              </a:rPr>
              <a:t>No negative comments (It’s a small world)</a:t>
            </a:r>
          </a:p>
          <a:p>
            <a:pPr lvl="2"/>
            <a:r>
              <a:rPr lang="en-US" dirty="0" smtClean="0">
                <a:latin typeface="Cambria" pitchFamily="18" charset="0"/>
              </a:rPr>
              <a:t>No disrespecting of boss or coworkers (current or past)</a:t>
            </a:r>
          </a:p>
          <a:p>
            <a:pPr lvl="2"/>
            <a:r>
              <a:rPr lang="en-US" dirty="0" smtClean="0">
                <a:latin typeface="Cambria" pitchFamily="18" charset="0"/>
              </a:rPr>
              <a:t>No foul language</a:t>
            </a:r>
          </a:p>
          <a:p>
            <a:pPr lvl="2"/>
            <a:r>
              <a:rPr lang="en-US" dirty="0" smtClean="0">
                <a:latin typeface="Cambria" pitchFamily="18" charset="0"/>
              </a:rPr>
              <a:t>Monitor your protections- regularly</a:t>
            </a:r>
          </a:p>
          <a:p>
            <a:pPr lvl="2"/>
            <a:endParaRPr lang="en-US" dirty="0" smtClean="0">
              <a:latin typeface="Cambria" pitchFamily="18" charset="0"/>
            </a:endParaRPr>
          </a:p>
        </p:txBody>
      </p:sp>
    </p:spTree>
    <p:extLst>
      <p:ext uri="{BB962C8B-B14F-4D97-AF65-F5344CB8AC3E}">
        <p14:creationId xmlns="" xmlns:p14="http://schemas.microsoft.com/office/powerpoint/2010/main" val="310503828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ambria" pitchFamily="18" charset="0"/>
              </a:rPr>
              <a:t>Linkedin Profile-Online Networking</a:t>
            </a:r>
            <a:r>
              <a:rPr lang="en-US" dirty="0" smtClean="0"/>
              <a:t>	</a:t>
            </a:r>
            <a:endParaRPr lang="en-US" dirty="0"/>
          </a:p>
        </p:txBody>
      </p:sp>
      <p:sp>
        <p:nvSpPr>
          <p:cNvPr id="3" name="Content Placeholder 2"/>
          <p:cNvSpPr>
            <a:spLocks noGrp="1"/>
          </p:cNvSpPr>
          <p:nvPr>
            <p:ph sz="quarter" idx="1"/>
          </p:nvPr>
        </p:nvSpPr>
        <p:spPr/>
        <p:txBody>
          <a:bodyPr>
            <a:normAutofit/>
          </a:bodyPr>
          <a:lstStyle/>
          <a:p>
            <a:r>
              <a:rPr lang="en-US" dirty="0" smtClean="0">
                <a:latin typeface="Cambria" pitchFamily="18" charset="0"/>
              </a:rPr>
              <a:t>Join Linked In</a:t>
            </a:r>
          </a:p>
          <a:p>
            <a:pPr lvl="1"/>
            <a:r>
              <a:rPr lang="en-US" dirty="0" smtClean="0">
                <a:solidFill>
                  <a:schemeClr val="tx1"/>
                </a:solidFill>
                <a:latin typeface="Cambria" pitchFamily="18" charset="0"/>
              </a:rPr>
              <a:t>Register for a Linked-In Account (Free)</a:t>
            </a:r>
          </a:p>
          <a:p>
            <a:pPr lvl="1"/>
            <a:r>
              <a:rPr lang="en-US" dirty="0" smtClean="0">
                <a:solidFill>
                  <a:schemeClr val="tx1"/>
                </a:solidFill>
                <a:latin typeface="Cambria" pitchFamily="18" charset="0"/>
              </a:rPr>
              <a:t>Request to connect with Tusculum College Career Services Linkedin page.</a:t>
            </a:r>
          </a:p>
          <a:p>
            <a:pPr lvl="1"/>
            <a:r>
              <a:rPr lang="en-US" dirty="0" smtClean="0">
                <a:solidFill>
                  <a:schemeClr val="tx1"/>
                </a:solidFill>
                <a:latin typeface="Cambria" pitchFamily="18" charset="0"/>
              </a:rPr>
              <a:t>Sign up for Linked In Photo Booth on TC campus (Wear interview clothes for picture.)</a:t>
            </a:r>
          </a:p>
          <a:p>
            <a:pPr lvl="1"/>
            <a:r>
              <a:rPr lang="en-US" dirty="0" smtClean="0">
                <a:solidFill>
                  <a:schemeClr val="tx1"/>
                </a:solidFill>
                <a:latin typeface="Cambria" pitchFamily="18" charset="0"/>
              </a:rPr>
              <a:t>Upload new Professional Photo to your Linked-In Account</a:t>
            </a:r>
          </a:p>
          <a:p>
            <a:pPr lvl="1"/>
            <a:r>
              <a:rPr lang="en-US" dirty="0" smtClean="0">
                <a:solidFill>
                  <a:schemeClr val="tx1"/>
                </a:solidFill>
                <a:latin typeface="Cambria" pitchFamily="18" charset="0"/>
              </a:rPr>
              <a:t>Develop a personal branding strategy</a:t>
            </a:r>
          </a:p>
          <a:p>
            <a:pPr lvl="1"/>
            <a:r>
              <a:rPr lang="en-US" dirty="0" smtClean="0">
                <a:solidFill>
                  <a:schemeClr val="tx1"/>
                </a:solidFill>
                <a:latin typeface="Cambria" pitchFamily="18" charset="0"/>
              </a:rPr>
              <a:t>Begin to strategically connect with Professionals.</a:t>
            </a:r>
          </a:p>
          <a:p>
            <a:pPr lvl="1"/>
            <a:endParaRPr lang="en-US" dirty="0">
              <a:solidFill>
                <a:schemeClr val="tx1"/>
              </a:solidFill>
              <a:latin typeface="Cambria" pitchFamily="18" charset="0"/>
            </a:endParaRPr>
          </a:p>
        </p:txBody>
      </p:sp>
    </p:spTree>
    <p:extLst>
      <p:ext uri="{BB962C8B-B14F-4D97-AF65-F5344CB8AC3E}">
        <p14:creationId xmlns="" xmlns:p14="http://schemas.microsoft.com/office/powerpoint/2010/main" val="209745760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Introductions on Linked In</a:t>
            </a:r>
            <a:endParaRPr lang="en-US" dirty="0">
              <a:latin typeface="Cambria" pitchFamily="18" charset="0"/>
            </a:endParaRPr>
          </a:p>
        </p:txBody>
      </p:sp>
      <p:sp>
        <p:nvSpPr>
          <p:cNvPr id="3" name="Content Placeholder 2"/>
          <p:cNvSpPr>
            <a:spLocks noGrp="1"/>
          </p:cNvSpPr>
          <p:nvPr>
            <p:ph sz="quarter" idx="1"/>
          </p:nvPr>
        </p:nvSpPr>
        <p:spPr/>
        <p:txBody>
          <a:bodyPr>
            <a:normAutofit/>
          </a:bodyPr>
          <a:lstStyle/>
          <a:p>
            <a:r>
              <a:rPr lang="en-US" dirty="0" smtClean="0">
                <a:latin typeface="Cambria" pitchFamily="18" charset="0"/>
              </a:rPr>
              <a:t>If someone agrees to connect you for an informational interview or any other reason, follow up ~ Don’t drop the ball.  You might not get another golden opportunity like this again.</a:t>
            </a:r>
          </a:p>
        </p:txBody>
      </p:sp>
    </p:spTree>
    <p:extLst>
      <p:ext uri="{BB962C8B-B14F-4D97-AF65-F5344CB8AC3E}">
        <p14:creationId xmlns="" xmlns:p14="http://schemas.microsoft.com/office/powerpoint/2010/main" val="47912165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Informational Interviews</a:t>
            </a:r>
            <a:endParaRPr lang="en-US" dirty="0">
              <a:latin typeface="Cambria" pitchFamily="18" charset="0"/>
            </a:endParaRPr>
          </a:p>
        </p:txBody>
      </p:sp>
      <p:sp>
        <p:nvSpPr>
          <p:cNvPr id="3" name="Content Placeholder 2"/>
          <p:cNvSpPr>
            <a:spLocks noGrp="1"/>
          </p:cNvSpPr>
          <p:nvPr>
            <p:ph sz="quarter" idx="1"/>
          </p:nvPr>
        </p:nvSpPr>
        <p:spPr/>
        <p:txBody>
          <a:bodyPr>
            <a:normAutofit/>
          </a:bodyPr>
          <a:lstStyle/>
          <a:p>
            <a:r>
              <a:rPr lang="en-US" dirty="0" smtClean="0">
                <a:latin typeface="Cambria" pitchFamily="18" charset="0"/>
              </a:rPr>
              <a:t>Linkedin  or in-person introductions</a:t>
            </a:r>
          </a:p>
          <a:p>
            <a:r>
              <a:rPr lang="en-US" dirty="0" smtClean="0">
                <a:latin typeface="Cambria" pitchFamily="18" charset="0"/>
              </a:rPr>
              <a:t>Do your homework!  Don’t waste the interviewer’s valuable time, if you are not serious about learning from them.  Research their company.  Research the industry.  Ask the Interviewer for additional sources for research.</a:t>
            </a:r>
          </a:p>
          <a:p>
            <a:r>
              <a:rPr lang="en-US" dirty="0" smtClean="0">
                <a:latin typeface="Cambria" pitchFamily="18" charset="0"/>
              </a:rPr>
              <a:t>Say thank you for the informational interview.</a:t>
            </a:r>
          </a:p>
          <a:p>
            <a:r>
              <a:rPr lang="en-US" b="1" dirty="0" smtClean="0">
                <a:latin typeface="Cambria" pitchFamily="18" charset="0"/>
              </a:rPr>
              <a:t>Write a thank you note </a:t>
            </a:r>
            <a:r>
              <a:rPr lang="en-US" dirty="0" smtClean="0">
                <a:latin typeface="Cambria" pitchFamily="18" charset="0"/>
              </a:rPr>
              <a:t>(snail mail).</a:t>
            </a:r>
          </a:p>
        </p:txBody>
      </p:sp>
    </p:spTree>
    <p:extLst>
      <p:ext uri="{BB962C8B-B14F-4D97-AF65-F5344CB8AC3E}">
        <p14:creationId xmlns="" xmlns:p14="http://schemas.microsoft.com/office/powerpoint/2010/main" val="350074831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Finding a Mentor</a:t>
            </a:r>
            <a:endParaRPr lang="en-US" dirty="0">
              <a:latin typeface="Cambria" pitchFamily="18" charset="0"/>
            </a:endParaRPr>
          </a:p>
        </p:txBody>
      </p:sp>
      <p:sp>
        <p:nvSpPr>
          <p:cNvPr id="3" name="Content Placeholder 2"/>
          <p:cNvSpPr>
            <a:spLocks noGrp="1"/>
          </p:cNvSpPr>
          <p:nvPr>
            <p:ph sz="quarter" idx="1"/>
          </p:nvPr>
        </p:nvSpPr>
        <p:spPr/>
        <p:txBody>
          <a:bodyPr>
            <a:normAutofit/>
          </a:bodyPr>
          <a:lstStyle/>
          <a:p>
            <a:r>
              <a:rPr lang="en-US" dirty="0" smtClean="0">
                <a:latin typeface="Cambria" pitchFamily="18" charset="0"/>
              </a:rPr>
              <a:t>Find a person who is working where you want to work. </a:t>
            </a:r>
            <a:r>
              <a:rPr lang="en-US" sz="1900" dirty="0" smtClean="0">
                <a:latin typeface="Cambria" pitchFamily="18" charset="0"/>
              </a:rPr>
              <a:t>(Industry/position)</a:t>
            </a:r>
          </a:p>
          <a:p>
            <a:r>
              <a:rPr lang="en-US" dirty="0" smtClean="0">
                <a:latin typeface="Cambria" pitchFamily="18" charset="0"/>
              </a:rPr>
              <a:t>Ask the person to have lunch or coffee.  </a:t>
            </a:r>
            <a:r>
              <a:rPr lang="en-US" sz="1800" dirty="0" smtClean="0">
                <a:latin typeface="Cambria" pitchFamily="18" charset="0"/>
              </a:rPr>
              <a:t>(offer to pay)</a:t>
            </a:r>
          </a:p>
          <a:p>
            <a:r>
              <a:rPr lang="en-US" dirty="0" smtClean="0">
                <a:latin typeface="Cambria" pitchFamily="18" charset="0"/>
              </a:rPr>
              <a:t>Prepare in advance with questions</a:t>
            </a:r>
          </a:p>
          <a:p>
            <a:r>
              <a:rPr lang="en-US" dirty="0" smtClean="0">
                <a:latin typeface="Cambria" pitchFamily="18" charset="0"/>
              </a:rPr>
              <a:t>Begin as an informational interview</a:t>
            </a:r>
          </a:p>
          <a:p>
            <a:r>
              <a:rPr lang="en-US" dirty="0" smtClean="0">
                <a:latin typeface="Cambria" pitchFamily="18" charset="0"/>
              </a:rPr>
              <a:t>If your guest shows strong interest in meeting with you again, ask if they would be a mentor.  </a:t>
            </a:r>
          </a:p>
          <a:p>
            <a:r>
              <a:rPr lang="en-US" b="1" dirty="0" smtClean="0">
                <a:latin typeface="Cambria" pitchFamily="18" charset="0"/>
              </a:rPr>
              <a:t>Always write a handwritten thank you note </a:t>
            </a:r>
          </a:p>
          <a:p>
            <a:pPr lvl="1">
              <a:buNone/>
            </a:pPr>
            <a:r>
              <a:rPr lang="en-US" sz="1900" dirty="0" smtClean="0">
                <a:latin typeface="Cambria" pitchFamily="18" charset="0"/>
              </a:rPr>
              <a:t>(within 24 hours)</a:t>
            </a:r>
            <a:endParaRPr lang="en-US" sz="1900" dirty="0">
              <a:latin typeface="Cambria" pitchFamily="18" charset="0"/>
            </a:endParaRPr>
          </a:p>
        </p:txBody>
      </p:sp>
    </p:spTree>
    <p:extLst>
      <p:ext uri="{BB962C8B-B14F-4D97-AF65-F5344CB8AC3E}">
        <p14:creationId xmlns="" xmlns:p14="http://schemas.microsoft.com/office/powerpoint/2010/main" val="3044826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Four Year Plan: Freshman</a:t>
            </a:r>
            <a:endParaRPr lang="en-US" dirty="0"/>
          </a:p>
        </p:txBody>
      </p:sp>
      <p:sp>
        <p:nvSpPr>
          <p:cNvPr id="2" name="Content Placeholder 1"/>
          <p:cNvSpPr>
            <a:spLocks noGrp="1"/>
          </p:cNvSpPr>
          <p:nvPr>
            <p:ph sz="quarter" idx="1"/>
          </p:nvPr>
        </p:nvSpPr>
        <p:spPr/>
        <p:txBody>
          <a:bodyPr>
            <a:normAutofit fontScale="62500" lnSpcReduction="20000"/>
          </a:bodyPr>
          <a:lstStyle/>
          <a:p>
            <a:r>
              <a:rPr lang="en-US" b="1" u="sng" dirty="0" smtClean="0">
                <a:latin typeface="+mj-lt"/>
              </a:rPr>
              <a:t>FRESHMAN YEAR</a:t>
            </a:r>
            <a:endParaRPr lang="en-US" dirty="0" smtClean="0">
              <a:latin typeface="+mj-lt"/>
            </a:endParaRPr>
          </a:p>
          <a:p>
            <a:endParaRPr lang="en-US" dirty="0" smtClean="0">
              <a:latin typeface="+mj-lt"/>
            </a:endParaRPr>
          </a:p>
          <a:p>
            <a:r>
              <a:rPr lang="en-US" b="1" u="sng" dirty="0" smtClean="0">
                <a:latin typeface="+mj-lt"/>
              </a:rPr>
              <a:t>CAREER ASSESSMENT</a:t>
            </a:r>
            <a:r>
              <a:rPr lang="en-US" b="1" dirty="0" smtClean="0">
                <a:latin typeface="+mj-lt"/>
              </a:rPr>
              <a:t> WILL ASSIST IN DETERMINING A PATH OF STUDY (major).  TAKE TIME TO RESEARCH YOUR CHOSEN AREA OF STUDY AND COMPARE IT TO CERTAIN SKILLS, ABILITIES, OR INTERESTS.</a:t>
            </a:r>
            <a:endParaRPr lang="en-US" dirty="0" smtClean="0">
              <a:latin typeface="+mj-lt"/>
            </a:endParaRPr>
          </a:p>
          <a:p>
            <a:endParaRPr lang="en-US" dirty="0" smtClean="0">
              <a:latin typeface="+mj-lt"/>
            </a:endParaRPr>
          </a:p>
          <a:p>
            <a:r>
              <a:rPr lang="en-US" b="1" dirty="0" smtClean="0">
                <a:latin typeface="+mj-lt"/>
              </a:rPr>
              <a:t>INTERNET RESOURCE (</a:t>
            </a:r>
            <a:r>
              <a:rPr lang="en-US" b="1" u="sng" dirty="0" smtClean="0">
                <a:latin typeface="+mj-lt"/>
                <a:hlinkClick r:id="rId2"/>
              </a:rPr>
              <a:t>www.onetcenter.org</a:t>
            </a:r>
            <a:r>
              <a:rPr lang="en-US" b="1" dirty="0" smtClean="0">
                <a:latin typeface="+mj-lt"/>
              </a:rPr>
              <a:t>)</a:t>
            </a:r>
            <a:endParaRPr lang="en-US" dirty="0" smtClean="0">
              <a:latin typeface="+mj-lt"/>
            </a:endParaRPr>
          </a:p>
          <a:p>
            <a:endParaRPr lang="en-US" dirty="0" smtClean="0">
              <a:latin typeface="+mj-lt"/>
            </a:endParaRPr>
          </a:p>
          <a:p>
            <a:r>
              <a:rPr lang="en-US" b="1" dirty="0" smtClean="0">
                <a:latin typeface="+mj-lt"/>
              </a:rPr>
              <a:t>ADDITIONAL RESOURCES ARE AVAILABLE ON A LIMITED, FIRST COME, FIRST SERVED, BASIS:  MBTI, STRONG’S INTEREST INVENTORY, &amp; STRENGTHS QUEST INSTRUMENTS.</a:t>
            </a:r>
            <a:endParaRPr lang="en-US" dirty="0" smtClean="0">
              <a:latin typeface="+mj-lt"/>
            </a:endParaRPr>
          </a:p>
          <a:p>
            <a:pPr>
              <a:buNone/>
            </a:pPr>
            <a:endParaRPr lang="en-US" dirty="0" smtClean="0">
              <a:latin typeface="+mj-lt"/>
            </a:endParaRPr>
          </a:p>
          <a:p>
            <a:r>
              <a:rPr lang="en-US" b="1" u="sng" dirty="0" smtClean="0">
                <a:latin typeface="+mj-lt"/>
              </a:rPr>
              <a:t>SUMMER OF FRESHMAN YEAR</a:t>
            </a:r>
            <a:endParaRPr lang="en-US" dirty="0" smtClean="0">
              <a:latin typeface="+mj-lt"/>
            </a:endParaRPr>
          </a:p>
          <a:p>
            <a:pPr>
              <a:buNone/>
            </a:pPr>
            <a:r>
              <a:rPr lang="en-US" b="1" dirty="0" smtClean="0">
                <a:latin typeface="+mj-lt"/>
              </a:rPr>
              <a:t> </a:t>
            </a:r>
            <a:endParaRPr lang="en-US" dirty="0" smtClean="0">
              <a:latin typeface="+mj-lt"/>
            </a:endParaRPr>
          </a:p>
          <a:p>
            <a:r>
              <a:rPr lang="en-US" b="1" u="sng" dirty="0" smtClean="0">
                <a:latin typeface="+mj-lt"/>
              </a:rPr>
              <a:t>TAKE TIME</a:t>
            </a:r>
            <a:r>
              <a:rPr lang="en-US" b="1" dirty="0" smtClean="0">
                <a:latin typeface="+mj-lt"/>
              </a:rPr>
              <a:t> TO INVEST IN THE COMMUNITY AS A VOLUNTEER.  VOLUNTEERING WILL PROVIDE OPPORTUNITIES TO </a:t>
            </a:r>
            <a:r>
              <a:rPr lang="en-US" b="1" u="sng" dirty="0" smtClean="0">
                <a:latin typeface="+mj-lt"/>
              </a:rPr>
              <a:t>DEVELOP</a:t>
            </a:r>
            <a:r>
              <a:rPr lang="en-US" b="1" dirty="0" smtClean="0">
                <a:latin typeface="+mj-lt"/>
              </a:rPr>
              <a:t> PROFESSIONAL SKILLS AND NETWORKING CONTACTS.</a:t>
            </a:r>
            <a:endParaRPr lang="en-US" dirty="0" smtClean="0">
              <a:latin typeface="+mj-lt"/>
            </a:endParaRPr>
          </a:p>
          <a:p>
            <a:endParaRPr lang="en-US" dirty="0">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Professional References</a:t>
            </a:r>
            <a:endParaRPr lang="en-US" dirty="0">
              <a:latin typeface="Cambria" pitchFamily="18" charset="0"/>
            </a:endParaRPr>
          </a:p>
        </p:txBody>
      </p:sp>
      <p:sp>
        <p:nvSpPr>
          <p:cNvPr id="3" name="Content Placeholder 2"/>
          <p:cNvSpPr>
            <a:spLocks noGrp="1"/>
          </p:cNvSpPr>
          <p:nvPr>
            <p:ph sz="quarter" idx="1"/>
          </p:nvPr>
        </p:nvSpPr>
        <p:spPr/>
        <p:txBody>
          <a:bodyPr>
            <a:normAutofit/>
          </a:bodyPr>
          <a:lstStyle/>
          <a:p>
            <a:r>
              <a:rPr lang="en-US" dirty="0" smtClean="0">
                <a:latin typeface="Cambria" pitchFamily="18" charset="0"/>
              </a:rPr>
              <a:t>Family and Friends are not considered professional references, even if you worked for/with them.</a:t>
            </a:r>
          </a:p>
          <a:p>
            <a:r>
              <a:rPr lang="en-US" dirty="0" smtClean="0">
                <a:latin typeface="Cambria" pitchFamily="18" charset="0"/>
              </a:rPr>
              <a:t>Ask permission to obtain references from supervisors, co-workers, vendors &amp; clients.</a:t>
            </a:r>
          </a:p>
          <a:p>
            <a:r>
              <a:rPr lang="en-US" dirty="0" smtClean="0">
                <a:latin typeface="Cambria" pitchFamily="18" charset="0"/>
              </a:rPr>
              <a:t>Those with whom you worked on Community Service projects can offer professional references.</a:t>
            </a:r>
          </a:p>
          <a:p>
            <a:r>
              <a:rPr lang="en-US" dirty="0" smtClean="0">
                <a:latin typeface="Cambria" pitchFamily="18" charset="0"/>
              </a:rPr>
              <a:t>Thank references and follow up with them on the status of your job search from time to time.</a:t>
            </a:r>
          </a:p>
        </p:txBody>
      </p:sp>
    </p:spTree>
    <p:extLst>
      <p:ext uri="{BB962C8B-B14F-4D97-AF65-F5344CB8AC3E}">
        <p14:creationId xmlns="" xmlns:p14="http://schemas.microsoft.com/office/powerpoint/2010/main" val="32888514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Networking is </a:t>
            </a:r>
            <a:r>
              <a:rPr lang="en-US" dirty="0">
                <a:latin typeface="Cambria" pitchFamily="18" charset="0"/>
              </a:rPr>
              <a:t>N</a:t>
            </a:r>
            <a:r>
              <a:rPr lang="en-US" dirty="0" smtClean="0">
                <a:latin typeface="Cambria" pitchFamily="18" charset="0"/>
              </a:rPr>
              <a:t>ot </a:t>
            </a:r>
            <a:r>
              <a:rPr lang="en-US" dirty="0">
                <a:latin typeface="Cambria" pitchFamily="18" charset="0"/>
              </a:rPr>
              <a:t>A</a:t>
            </a:r>
            <a:r>
              <a:rPr lang="en-US" dirty="0" smtClean="0">
                <a:latin typeface="Cambria" pitchFamily="18" charset="0"/>
              </a:rPr>
              <a:t>ll </a:t>
            </a:r>
            <a:r>
              <a:rPr lang="en-US" dirty="0">
                <a:latin typeface="Cambria" pitchFamily="18" charset="0"/>
              </a:rPr>
              <a:t>A</a:t>
            </a:r>
            <a:r>
              <a:rPr lang="en-US" dirty="0" smtClean="0">
                <a:latin typeface="Cambria" pitchFamily="18" charset="0"/>
              </a:rPr>
              <a:t>bout You</a:t>
            </a:r>
            <a:endParaRPr lang="en-US" dirty="0">
              <a:latin typeface="Cambria" pitchFamily="18" charset="0"/>
            </a:endParaRPr>
          </a:p>
        </p:txBody>
      </p:sp>
      <p:sp>
        <p:nvSpPr>
          <p:cNvPr id="3" name="Content Placeholder 2"/>
          <p:cNvSpPr>
            <a:spLocks noGrp="1"/>
          </p:cNvSpPr>
          <p:nvPr>
            <p:ph sz="quarter" idx="1"/>
          </p:nvPr>
        </p:nvSpPr>
        <p:spPr/>
        <p:txBody>
          <a:bodyPr>
            <a:normAutofit/>
          </a:bodyPr>
          <a:lstStyle/>
          <a:p>
            <a:r>
              <a:rPr lang="en-US" dirty="0" smtClean="0">
                <a:latin typeface="Cambria" pitchFamily="18" charset="0"/>
              </a:rPr>
              <a:t>You may know the exact person that someone else needs to meet.</a:t>
            </a:r>
          </a:p>
          <a:p>
            <a:r>
              <a:rPr lang="en-US" dirty="0" smtClean="0">
                <a:latin typeface="Cambria" pitchFamily="18" charset="0"/>
              </a:rPr>
              <a:t>You might be surprised how much fun it is to help someone else get connected.</a:t>
            </a:r>
          </a:p>
          <a:p>
            <a:r>
              <a:rPr lang="en-US" dirty="0" smtClean="0">
                <a:latin typeface="Cambria" pitchFamily="18" charset="0"/>
              </a:rPr>
              <a:t>Most people are glad to share information.</a:t>
            </a:r>
          </a:p>
          <a:p>
            <a:r>
              <a:rPr lang="en-US" dirty="0" smtClean="0">
                <a:latin typeface="Cambria" pitchFamily="18" charset="0"/>
              </a:rPr>
              <a:t>Most people are glad to introduce you to someone else, as long as, you will use proper business etiquette and be professional in your contact.</a:t>
            </a:r>
            <a:endParaRPr lang="en-US" dirty="0">
              <a:latin typeface="Cambria" pitchFamily="18" charset="0"/>
            </a:endParaRPr>
          </a:p>
        </p:txBody>
      </p:sp>
    </p:spTree>
    <p:extLst>
      <p:ext uri="{BB962C8B-B14F-4D97-AF65-F5344CB8AC3E}">
        <p14:creationId xmlns="" xmlns:p14="http://schemas.microsoft.com/office/powerpoint/2010/main" val="301597757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Professional Behavior</a:t>
            </a:r>
            <a:endParaRPr lang="en-US" dirty="0">
              <a:latin typeface="Cambria" pitchFamily="18" charset="0"/>
            </a:endParaRPr>
          </a:p>
        </p:txBody>
      </p:sp>
      <p:sp>
        <p:nvSpPr>
          <p:cNvPr id="3" name="Content Placeholder 2"/>
          <p:cNvSpPr>
            <a:spLocks noGrp="1"/>
          </p:cNvSpPr>
          <p:nvPr>
            <p:ph sz="quarter" idx="1"/>
          </p:nvPr>
        </p:nvSpPr>
        <p:spPr/>
        <p:txBody>
          <a:bodyPr/>
          <a:lstStyle/>
          <a:p>
            <a:r>
              <a:rPr lang="en-US" dirty="0" smtClean="0">
                <a:latin typeface="Cambria" pitchFamily="18" charset="0"/>
              </a:rPr>
              <a:t>See CCN handouts on Professional Behavior</a:t>
            </a:r>
          </a:p>
          <a:p>
            <a:r>
              <a:rPr lang="en-US" dirty="0" smtClean="0">
                <a:latin typeface="Cambria" pitchFamily="18" charset="0"/>
                <a:hlinkClick r:id="rId2"/>
              </a:rPr>
              <a:t>http://www.slideshare.net/markrotoole/congratulations-graduate-eleven-reasons-why-i-will-never-hire-you</a:t>
            </a:r>
            <a:r>
              <a:rPr lang="en-US" dirty="0" smtClean="0">
                <a:latin typeface="Cambria" pitchFamily="18" charset="0"/>
              </a:rPr>
              <a:t> </a:t>
            </a:r>
          </a:p>
          <a:p>
            <a:r>
              <a:rPr lang="en-US" dirty="0" smtClean="0">
                <a:latin typeface="Cambria" pitchFamily="18" charset="0"/>
              </a:rPr>
              <a:t>Elevator pitch: What not to do: K-Force</a:t>
            </a:r>
          </a:p>
          <a:p>
            <a:r>
              <a:rPr lang="en-US" dirty="0" smtClean="0">
                <a:latin typeface="Cambria" pitchFamily="18" charset="0"/>
                <a:hlinkClick r:id="rId3"/>
              </a:rPr>
              <a:t>https://www.youtube.com/watch?v=4ytYZUN_ArE</a:t>
            </a:r>
            <a:r>
              <a:rPr lang="en-US" dirty="0" smtClean="0">
                <a:latin typeface="Cambria" pitchFamily="18" charset="0"/>
              </a:rPr>
              <a:t> </a:t>
            </a:r>
          </a:p>
          <a:p>
            <a:pPr>
              <a:buNone/>
            </a:pPr>
            <a:endParaRPr lang="en-US" dirty="0">
              <a:latin typeface="Cambria" pitchFamily="18" charset="0"/>
            </a:endParaRPr>
          </a:p>
        </p:txBody>
      </p:sp>
    </p:spTree>
    <p:extLst>
      <p:ext uri="{BB962C8B-B14F-4D97-AF65-F5344CB8AC3E}">
        <p14:creationId xmlns="" xmlns:p14="http://schemas.microsoft.com/office/powerpoint/2010/main" val="252300279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ambria" pitchFamily="18" charset="0"/>
              </a:rPr>
              <a:t>Preparing the Resume &amp; Cover Lett</a:t>
            </a:r>
            <a:r>
              <a:rPr lang="en-US" dirty="0" smtClean="0"/>
              <a:t>er</a:t>
            </a:r>
            <a:endParaRPr lang="en-US" dirty="0"/>
          </a:p>
        </p:txBody>
      </p:sp>
      <p:sp>
        <p:nvSpPr>
          <p:cNvPr id="3" name="Content Placeholder 2"/>
          <p:cNvSpPr>
            <a:spLocks noGrp="1"/>
          </p:cNvSpPr>
          <p:nvPr>
            <p:ph sz="quarter" idx="1"/>
          </p:nvPr>
        </p:nvSpPr>
        <p:spPr/>
        <p:txBody>
          <a:bodyPr>
            <a:normAutofit/>
          </a:bodyPr>
          <a:lstStyle/>
          <a:p>
            <a:r>
              <a:rPr lang="en-US" dirty="0" smtClean="0">
                <a:latin typeface="Cambria" pitchFamily="18" charset="0"/>
              </a:rPr>
              <a:t>CCN Build a Resume Handout</a:t>
            </a:r>
          </a:p>
          <a:p>
            <a:r>
              <a:rPr lang="en-US" dirty="0" smtClean="0">
                <a:latin typeface="Cambria" pitchFamily="18" charset="0"/>
              </a:rPr>
              <a:t>Formatting your Resume  </a:t>
            </a:r>
            <a:endParaRPr lang="en-US" sz="1800" dirty="0" smtClean="0">
              <a:latin typeface="Cambria" pitchFamily="18" charset="0"/>
            </a:endParaRPr>
          </a:p>
          <a:p>
            <a:r>
              <a:rPr lang="en-US" dirty="0" smtClean="0">
                <a:latin typeface="Cambria" pitchFamily="18" charset="0"/>
              </a:rPr>
              <a:t>Proofread, Proofread, Proofread…</a:t>
            </a:r>
          </a:p>
          <a:p>
            <a:r>
              <a:rPr lang="en-US" dirty="0" smtClean="0">
                <a:latin typeface="Cambria" pitchFamily="18" charset="0"/>
              </a:rPr>
              <a:t>Use a targeted resume and cover letter for </a:t>
            </a:r>
            <a:r>
              <a:rPr lang="en-US" i="1" dirty="0" smtClean="0">
                <a:latin typeface="Cambria" pitchFamily="18" charset="0"/>
              </a:rPr>
              <a:t>every </a:t>
            </a:r>
            <a:r>
              <a:rPr lang="en-US" dirty="0" smtClean="0">
                <a:latin typeface="Cambria" pitchFamily="18" charset="0"/>
              </a:rPr>
              <a:t>job to which you apply.</a:t>
            </a:r>
          </a:p>
          <a:p>
            <a:r>
              <a:rPr lang="en-US" b="1" dirty="0" smtClean="0">
                <a:latin typeface="Cambria" pitchFamily="18" charset="0"/>
              </a:rPr>
              <a:t>Resume Keywords:  identify keywords  </a:t>
            </a:r>
          </a:p>
          <a:p>
            <a:r>
              <a:rPr lang="en-US" b="1" dirty="0" smtClean="0">
                <a:latin typeface="Cambria" pitchFamily="18" charset="0"/>
              </a:rPr>
              <a:t>Caution:  design formatting makes keywords invisible</a:t>
            </a:r>
            <a:endParaRPr lang="en-US" b="1" dirty="0">
              <a:latin typeface="Cambria" pitchFamily="18" charset="0"/>
            </a:endParaRPr>
          </a:p>
        </p:txBody>
      </p:sp>
    </p:spTree>
    <p:extLst>
      <p:ext uri="{BB962C8B-B14F-4D97-AF65-F5344CB8AC3E}">
        <p14:creationId xmlns="" xmlns:p14="http://schemas.microsoft.com/office/powerpoint/2010/main" val="245797195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Preparing for the Interview</a:t>
            </a:r>
            <a:endParaRPr lang="en-US" dirty="0">
              <a:latin typeface="Cambria" pitchFamily="18" charset="0"/>
            </a:endParaRPr>
          </a:p>
        </p:txBody>
      </p:sp>
      <p:sp>
        <p:nvSpPr>
          <p:cNvPr id="3" name="Content Placeholder 2"/>
          <p:cNvSpPr>
            <a:spLocks noGrp="1"/>
          </p:cNvSpPr>
          <p:nvPr>
            <p:ph sz="quarter" idx="1"/>
          </p:nvPr>
        </p:nvSpPr>
        <p:spPr/>
        <p:txBody>
          <a:bodyPr>
            <a:normAutofit/>
          </a:bodyPr>
          <a:lstStyle/>
          <a:p>
            <a:pPr>
              <a:buNone/>
            </a:pPr>
            <a:endParaRPr lang="en-US" dirty="0" smtClean="0">
              <a:latin typeface="Cambria" pitchFamily="18" charset="0"/>
            </a:endParaRPr>
          </a:p>
          <a:p>
            <a:r>
              <a:rPr lang="en-US" dirty="0" smtClean="0">
                <a:latin typeface="Cambria" pitchFamily="18" charset="0"/>
              </a:rPr>
              <a:t>Ask Mentor or Industry Insiders to help you with Mock Interviews</a:t>
            </a:r>
          </a:p>
          <a:p>
            <a:r>
              <a:rPr lang="en-US" dirty="0" smtClean="0">
                <a:latin typeface="Cambria" pitchFamily="18" charset="0"/>
              </a:rPr>
              <a:t>Know yourself, industry, and the job</a:t>
            </a:r>
          </a:p>
          <a:p>
            <a:r>
              <a:rPr lang="en-US" dirty="0" smtClean="0">
                <a:latin typeface="Cambria" pitchFamily="18" charset="0"/>
              </a:rPr>
              <a:t>Know the specific job you want</a:t>
            </a:r>
          </a:p>
          <a:p>
            <a:r>
              <a:rPr lang="en-US" dirty="0" smtClean="0">
                <a:latin typeface="Cambria" pitchFamily="18" charset="0"/>
              </a:rPr>
              <a:t>Be aware of non-verbal communication.</a:t>
            </a:r>
          </a:p>
          <a:p>
            <a:r>
              <a:rPr lang="en-US" b="1" dirty="0" smtClean="0">
                <a:latin typeface="Cambria" pitchFamily="18" charset="0"/>
              </a:rPr>
              <a:t>Handwrite thank you notes after the interview. </a:t>
            </a:r>
          </a:p>
          <a:p>
            <a:pPr>
              <a:buNone/>
            </a:pPr>
            <a:r>
              <a:rPr lang="en-US" b="1" dirty="0" smtClean="0">
                <a:latin typeface="Cambria" pitchFamily="18" charset="0"/>
              </a:rPr>
              <a:t>	</a:t>
            </a:r>
            <a:r>
              <a:rPr lang="en-US" sz="1900" b="1" dirty="0" smtClean="0">
                <a:latin typeface="Cambria" pitchFamily="18" charset="0"/>
              </a:rPr>
              <a:t>(mail thank you notes within 24 hours)</a:t>
            </a:r>
          </a:p>
        </p:txBody>
      </p:sp>
    </p:spTree>
    <p:extLst>
      <p:ext uri="{BB962C8B-B14F-4D97-AF65-F5344CB8AC3E}">
        <p14:creationId xmlns="" xmlns:p14="http://schemas.microsoft.com/office/powerpoint/2010/main" val="132419375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Preparing for the Interview II</a:t>
            </a:r>
            <a:endParaRPr lang="en-US" dirty="0"/>
          </a:p>
        </p:txBody>
      </p:sp>
      <p:sp>
        <p:nvSpPr>
          <p:cNvPr id="2" name="Content Placeholder 1"/>
          <p:cNvSpPr>
            <a:spLocks noGrp="1"/>
          </p:cNvSpPr>
          <p:nvPr>
            <p:ph sz="quarter" idx="1"/>
          </p:nvPr>
        </p:nvSpPr>
        <p:spPr/>
        <p:txBody>
          <a:bodyPr>
            <a:normAutofit/>
          </a:bodyPr>
          <a:lstStyle/>
          <a:p>
            <a:r>
              <a:rPr lang="en-US" b="1" dirty="0" smtClean="0">
                <a:latin typeface="+mj-lt"/>
              </a:rPr>
              <a:t>Research, Research, Research!!!</a:t>
            </a:r>
          </a:p>
          <a:p>
            <a:r>
              <a:rPr lang="en-US" dirty="0" smtClean="0">
                <a:latin typeface="+mj-lt"/>
              </a:rPr>
              <a:t>Research the industry, company &amp; interviewers</a:t>
            </a:r>
          </a:p>
          <a:p>
            <a:r>
              <a:rPr lang="en-US" dirty="0" smtClean="0">
                <a:latin typeface="+mj-lt"/>
              </a:rPr>
              <a:t>Search for any recent media press releases</a:t>
            </a:r>
          </a:p>
          <a:p>
            <a:r>
              <a:rPr lang="en-US" dirty="0" smtClean="0">
                <a:latin typeface="+mj-lt"/>
              </a:rPr>
              <a:t>Write down questions to ask the interviewer</a:t>
            </a:r>
          </a:p>
          <a:p>
            <a:r>
              <a:rPr lang="en-US" dirty="0" smtClean="0">
                <a:latin typeface="+mj-lt"/>
              </a:rPr>
              <a:t>Prepare answers for the questions you expect from the interviewer</a:t>
            </a:r>
          </a:p>
          <a:p>
            <a:r>
              <a:rPr lang="en-US" dirty="0" smtClean="0">
                <a:latin typeface="+mj-lt"/>
              </a:rPr>
              <a:t>Tell specific behavioral examples of  past performance to support your skill claims.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Preparing for the Interview III</a:t>
            </a:r>
            <a:endParaRPr lang="en-US" dirty="0"/>
          </a:p>
        </p:txBody>
      </p:sp>
      <p:sp>
        <p:nvSpPr>
          <p:cNvPr id="2" name="Content Placeholder 1"/>
          <p:cNvSpPr>
            <a:spLocks noGrp="1"/>
          </p:cNvSpPr>
          <p:nvPr>
            <p:ph sz="quarter" idx="1"/>
          </p:nvPr>
        </p:nvSpPr>
        <p:spPr/>
        <p:txBody>
          <a:bodyPr>
            <a:normAutofit/>
          </a:bodyPr>
          <a:lstStyle/>
          <a:p>
            <a:pPr>
              <a:buFont typeface="Wingdings" pitchFamily="2" charset="2"/>
              <a:buChar char="v"/>
            </a:pPr>
            <a:r>
              <a:rPr lang="en-US" dirty="0" smtClean="0">
                <a:latin typeface="Cambria" pitchFamily="18" charset="0"/>
              </a:rPr>
              <a:t>See Interview &amp; Resume Handouts</a:t>
            </a:r>
          </a:p>
          <a:p>
            <a:pPr>
              <a:buFont typeface="Wingdings" pitchFamily="2" charset="2"/>
              <a:buChar char="v"/>
            </a:pPr>
            <a:r>
              <a:rPr lang="en-US" dirty="0" smtClean="0">
                <a:latin typeface="Cambria" pitchFamily="18" charset="0"/>
              </a:rPr>
              <a:t>Take a look at the Career  Services page for students on Professional Dress.</a:t>
            </a:r>
          </a:p>
          <a:p>
            <a:pPr>
              <a:buFont typeface="Wingdings" pitchFamily="2" charset="2"/>
              <a:buChar char="v"/>
            </a:pPr>
            <a:r>
              <a:rPr lang="en-US" dirty="0" smtClean="0">
                <a:latin typeface="Cambria" pitchFamily="18" charset="0"/>
              </a:rPr>
              <a:t>Take a look at YouTube for The Interview Guys: </a:t>
            </a:r>
            <a:r>
              <a:rPr lang="en-US" dirty="0" smtClean="0">
                <a:latin typeface="Cambria" pitchFamily="18" charset="0"/>
                <a:hlinkClick r:id="rId2"/>
              </a:rPr>
              <a:t>https://www.youtube.com/user/The2InterviewGuys?v=1u1zqVmGeIM</a:t>
            </a:r>
            <a:r>
              <a:rPr lang="en-US" dirty="0" smtClean="0">
                <a:latin typeface="Cambria" pitchFamily="18" charset="0"/>
              </a:rPr>
              <a:t> </a:t>
            </a:r>
          </a:p>
          <a:p>
            <a:pPr>
              <a:buFont typeface="Wingdings" pitchFamily="2" charset="2"/>
              <a:buChar char="v"/>
            </a:pPr>
            <a:r>
              <a:rPr lang="en-US" dirty="0" smtClean="0">
                <a:latin typeface="Cambria" pitchFamily="18" charset="0"/>
              </a:rPr>
              <a:t>Take a look at YouTube for Body Language Tips: </a:t>
            </a:r>
            <a:r>
              <a:rPr lang="en-US" dirty="0" smtClean="0">
                <a:latin typeface="Cambria" pitchFamily="18" charset="0"/>
                <a:hlinkClick r:id="rId3"/>
              </a:rPr>
              <a:t>https://www.youtube.com/watch?v=VV1cMmCKxmY</a:t>
            </a:r>
            <a:r>
              <a:rPr lang="en-US" dirty="0" smtClean="0">
                <a:latin typeface="Cambria" pitchFamily="18" charset="0"/>
              </a:rPr>
              <a:t> </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Sample Intern Workday</a:t>
            </a:r>
            <a:endParaRPr lang="en-US" dirty="0"/>
          </a:p>
        </p:txBody>
      </p:sp>
      <p:pic>
        <p:nvPicPr>
          <p:cNvPr id="1026" name="Picture 2"/>
          <p:cNvPicPr>
            <a:picLocks noGrp="1" noChangeAspect="1" noChangeArrowheads="1"/>
          </p:cNvPicPr>
          <p:nvPr>
            <p:ph sz="quarter" idx="1"/>
          </p:nvPr>
        </p:nvPicPr>
        <p:blipFill>
          <a:blip r:embed="rId2" cstate="print"/>
          <a:stretch>
            <a:fillRect/>
          </a:stretch>
        </p:blipFill>
        <p:spPr bwMode="auto">
          <a:xfrm>
            <a:off x="2296200" y="1527175"/>
            <a:ext cx="4515087" cy="457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1400" dirty="0" smtClean="0"/>
              <a:t>Source: 2014 Grab-N-Go, National Association of Colleges and Employers</a:t>
            </a:r>
            <a:endParaRPr lang="en-US" sz="1400" dirty="0"/>
          </a:p>
        </p:txBody>
      </p:sp>
      <p:pic>
        <p:nvPicPr>
          <p:cNvPr id="1026" name="Picture 2" descr="C:\Users\rlay\Desktop\dress-for-success NACE.png"/>
          <p:cNvPicPr>
            <a:picLocks noGrp="1" noChangeAspect="1" noChangeArrowheads="1"/>
          </p:cNvPicPr>
          <p:nvPr>
            <p:ph sz="quarter" idx="1"/>
          </p:nvPr>
        </p:nvPicPr>
        <p:blipFill>
          <a:blip r:embed="rId2" cstate="print"/>
          <a:stretch>
            <a:fillRect/>
          </a:stretch>
        </p:blipFill>
        <p:spPr bwMode="auto">
          <a:xfrm>
            <a:off x="3433156" y="1527175"/>
            <a:ext cx="2241176" cy="457200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Response Time after Interviewing</a:t>
            </a:r>
            <a:endParaRPr lang="en-US" dirty="0"/>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1676400" y="1676400"/>
            <a:ext cx="5059825" cy="452011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Four Year Plan: Sophomore</a:t>
            </a:r>
            <a:endParaRPr lang="en-US" dirty="0"/>
          </a:p>
        </p:txBody>
      </p:sp>
      <p:sp>
        <p:nvSpPr>
          <p:cNvPr id="2" name="Content Placeholder 1"/>
          <p:cNvSpPr>
            <a:spLocks noGrp="1"/>
          </p:cNvSpPr>
          <p:nvPr>
            <p:ph sz="quarter" idx="1"/>
          </p:nvPr>
        </p:nvSpPr>
        <p:spPr/>
        <p:txBody>
          <a:bodyPr>
            <a:normAutofit lnSpcReduction="10000"/>
          </a:bodyPr>
          <a:lstStyle/>
          <a:p>
            <a:r>
              <a:rPr lang="en-US" b="1" u="sng" dirty="0" smtClean="0">
                <a:latin typeface="+mj-lt"/>
              </a:rPr>
              <a:t>SOPHOMORE YEAR</a:t>
            </a:r>
            <a:endParaRPr lang="en-US" dirty="0" smtClean="0">
              <a:latin typeface="+mj-lt"/>
            </a:endParaRPr>
          </a:p>
          <a:p>
            <a:endParaRPr lang="en-US" dirty="0" smtClean="0">
              <a:latin typeface="+mj-lt"/>
            </a:endParaRPr>
          </a:p>
          <a:p>
            <a:r>
              <a:rPr lang="en-US" b="1" u="sng" dirty="0" smtClean="0">
                <a:latin typeface="+mj-lt"/>
              </a:rPr>
              <a:t>NETWORK</a:t>
            </a:r>
            <a:r>
              <a:rPr lang="en-US" b="1" dirty="0" smtClean="0">
                <a:latin typeface="+mj-lt"/>
              </a:rPr>
              <a:t> BY JOINING A PROFESSIONAL ORGANIZATION RELATED TO STUDENT MAJOR</a:t>
            </a:r>
            <a:endParaRPr lang="en-US" dirty="0" smtClean="0">
              <a:latin typeface="+mj-lt"/>
            </a:endParaRPr>
          </a:p>
          <a:p>
            <a:pPr>
              <a:buNone/>
            </a:pPr>
            <a:r>
              <a:rPr lang="en-US" dirty="0" smtClean="0">
                <a:latin typeface="+mj-lt"/>
              </a:rPr>
              <a:t> </a:t>
            </a:r>
          </a:p>
          <a:p>
            <a:r>
              <a:rPr lang="en-US" b="1" u="sng" dirty="0" smtClean="0">
                <a:latin typeface="+mj-lt"/>
              </a:rPr>
              <a:t>SUMMER OF SOPHOMORE YEAR</a:t>
            </a:r>
            <a:endParaRPr lang="en-US" dirty="0" smtClean="0">
              <a:latin typeface="+mj-lt"/>
            </a:endParaRPr>
          </a:p>
          <a:p>
            <a:endParaRPr lang="en-US" dirty="0" smtClean="0">
              <a:latin typeface="+mj-lt"/>
            </a:endParaRPr>
          </a:p>
          <a:p>
            <a:r>
              <a:rPr lang="en-US" b="1" dirty="0" smtClean="0">
                <a:latin typeface="+mj-lt"/>
              </a:rPr>
              <a:t>CONTINUE TO VOLUNTEER OR PARTICIPATE IN AN INTERNSHIP</a:t>
            </a:r>
            <a:endParaRPr lang="en-US" dirty="0" smtClean="0">
              <a:latin typeface="+mj-lt"/>
            </a:endParaRP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The Job Offer</a:t>
            </a:r>
            <a:endParaRPr lang="en-US" dirty="0">
              <a:latin typeface="Cambria" pitchFamily="18" charset="0"/>
            </a:endParaRPr>
          </a:p>
        </p:txBody>
      </p:sp>
      <p:sp>
        <p:nvSpPr>
          <p:cNvPr id="3" name="Content Placeholder 2"/>
          <p:cNvSpPr>
            <a:spLocks noGrp="1"/>
          </p:cNvSpPr>
          <p:nvPr>
            <p:ph sz="quarter" idx="1"/>
          </p:nvPr>
        </p:nvSpPr>
        <p:spPr/>
        <p:txBody>
          <a:bodyPr>
            <a:normAutofit/>
          </a:bodyPr>
          <a:lstStyle/>
          <a:p>
            <a:r>
              <a:rPr lang="en-US" dirty="0" smtClean="0">
                <a:latin typeface="Cambria" pitchFamily="18" charset="0"/>
              </a:rPr>
              <a:t>Research salaries in region for that position</a:t>
            </a:r>
          </a:p>
          <a:p>
            <a:r>
              <a:rPr lang="en-US" dirty="0" smtClean="0">
                <a:latin typeface="Cambria" pitchFamily="18" charset="0"/>
                <a:hlinkClick r:id="rId2"/>
              </a:rPr>
              <a:t>www.salary.com</a:t>
            </a:r>
            <a:r>
              <a:rPr lang="en-US" dirty="0" smtClean="0">
                <a:latin typeface="Cambria" pitchFamily="18" charset="0"/>
              </a:rPr>
              <a:t>, </a:t>
            </a:r>
            <a:r>
              <a:rPr lang="en-US" dirty="0" smtClean="0">
                <a:latin typeface="Cambria" pitchFamily="18" charset="0"/>
                <a:hlinkClick r:id="rId3"/>
              </a:rPr>
              <a:t>www.payscale.com</a:t>
            </a:r>
            <a:r>
              <a:rPr lang="en-US" dirty="0" smtClean="0">
                <a:latin typeface="Cambria" pitchFamily="18" charset="0"/>
              </a:rPr>
              <a:t>, </a:t>
            </a:r>
            <a:r>
              <a:rPr lang="en-US" dirty="0" smtClean="0">
                <a:latin typeface="Cambria" pitchFamily="18" charset="0"/>
                <a:hlinkClick r:id="rId4"/>
              </a:rPr>
              <a:t>www.glassdoor.com</a:t>
            </a:r>
            <a:r>
              <a:rPr lang="en-US" dirty="0" smtClean="0">
                <a:latin typeface="Cambria" pitchFamily="18" charset="0"/>
              </a:rPr>
              <a:t>, etc…</a:t>
            </a:r>
          </a:p>
          <a:p>
            <a:r>
              <a:rPr lang="en-US" dirty="0" smtClean="0">
                <a:latin typeface="Cambria" pitchFamily="18" charset="0"/>
              </a:rPr>
              <a:t>Research cost of living at </a:t>
            </a:r>
            <a:r>
              <a:rPr lang="en-US" dirty="0" smtClean="0">
                <a:latin typeface="Cambria" pitchFamily="18" charset="0"/>
                <a:hlinkClick r:id="rId5"/>
              </a:rPr>
              <a:t>www.nerdwallet.com</a:t>
            </a:r>
            <a:r>
              <a:rPr lang="en-US" dirty="0" smtClean="0">
                <a:latin typeface="Cambria" pitchFamily="18" charset="0"/>
              </a:rPr>
              <a:t> </a:t>
            </a:r>
          </a:p>
          <a:p>
            <a:r>
              <a:rPr lang="en-US" dirty="0" smtClean="0">
                <a:latin typeface="Cambria" pitchFamily="18" charset="0"/>
              </a:rPr>
              <a:t>Take at least 24 hours to consider the offer</a:t>
            </a:r>
          </a:p>
          <a:p>
            <a:r>
              <a:rPr lang="en-US" dirty="0" smtClean="0">
                <a:latin typeface="Cambria" pitchFamily="18" charset="0"/>
              </a:rPr>
              <a:t>Discuss with your mentor</a:t>
            </a:r>
          </a:p>
          <a:p>
            <a:r>
              <a:rPr lang="en-US" dirty="0" smtClean="0">
                <a:latin typeface="Cambria" pitchFamily="18" charset="0"/>
              </a:rPr>
              <a:t>Keep refining your career search process over a lifetime.</a:t>
            </a:r>
          </a:p>
          <a:p>
            <a:pPr marL="0" indent="0">
              <a:buNone/>
            </a:pPr>
            <a:endParaRPr lang="en-US" dirty="0"/>
          </a:p>
        </p:txBody>
      </p:sp>
    </p:spTree>
    <p:extLst>
      <p:ext uri="{BB962C8B-B14F-4D97-AF65-F5344CB8AC3E}">
        <p14:creationId xmlns="" xmlns:p14="http://schemas.microsoft.com/office/powerpoint/2010/main" val="347520316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Closing Remarks</a:t>
            </a:r>
            <a:endParaRPr lang="en-US" dirty="0">
              <a:latin typeface="Cambria" pitchFamily="18" charset="0"/>
            </a:endParaRPr>
          </a:p>
        </p:txBody>
      </p:sp>
      <p:sp>
        <p:nvSpPr>
          <p:cNvPr id="3" name="Content Placeholder 2"/>
          <p:cNvSpPr>
            <a:spLocks noGrp="1"/>
          </p:cNvSpPr>
          <p:nvPr>
            <p:ph sz="quarter" idx="1"/>
          </p:nvPr>
        </p:nvSpPr>
        <p:spPr/>
        <p:txBody>
          <a:bodyPr/>
          <a:lstStyle/>
          <a:p>
            <a:r>
              <a:rPr lang="en-US" dirty="0" smtClean="0">
                <a:latin typeface="Cambria" pitchFamily="18" charset="0"/>
              </a:rPr>
              <a:t>Career Services is located in Niswonger # 307 </a:t>
            </a:r>
          </a:p>
          <a:p>
            <a:r>
              <a:rPr lang="en-US" dirty="0" smtClean="0">
                <a:latin typeface="Cambria" pitchFamily="18" charset="0"/>
              </a:rPr>
              <a:t>Robin Lay can be reached by email and phone </a:t>
            </a:r>
            <a:r>
              <a:rPr lang="en-US" i="1" dirty="0" smtClean="0">
                <a:latin typeface="Cambria" pitchFamily="18" charset="0"/>
              </a:rPr>
              <a:t>(unless in a meeting)</a:t>
            </a:r>
            <a:r>
              <a:rPr lang="en-US" dirty="0" smtClean="0">
                <a:latin typeface="Cambria" pitchFamily="18" charset="0"/>
              </a:rPr>
              <a:t> from 9am to 5pm, most weekdays.</a:t>
            </a:r>
          </a:p>
          <a:p>
            <a:r>
              <a:rPr lang="en-US" dirty="0" smtClean="0">
                <a:latin typeface="Cambria" pitchFamily="18" charset="0"/>
              </a:rPr>
              <a:t>Drop In Hours: 3pm-4:30pm, most weekdays.</a:t>
            </a:r>
          </a:p>
          <a:p>
            <a:r>
              <a:rPr lang="en-US" dirty="0" smtClean="0">
                <a:latin typeface="Cambria" pitchFamily="18" charset="0"/>
              </a:rPr>
              <a:t>Email:  </a:t>
            </a:r>
            <a:r>
              <a:rPr lang="en-US" dirty="0" smtClean="0">
                <a:latin typeface="Cambria" pitchFamily="18" charset="0"/>
                <a:hlinkClick r:id="rId2"/>
              </a:rPr>
              <a:t>rlay@tusculum.edu</a:t>
            </a:r>
            <a:endParaRPr lang="en-US" dirty="0" smtClean="0">
              <a:latin typeface="Cambria" pitchFamily="18" charset="0"/>
            </a:endParaRPr>
          </a:p>
          <a:p>
            <a:r>
              <a:rPr lang="en-US" dirty="0" smtClean="0">
                <a:latin typeface="Cambria" pitchFamily="18" charset="0"/>
              </a:rPr>
              <a:t>Office Phone: 423.636.7447</a:t>
            </a:r>
          </a:p>
          <a:p>
            <a:r>
              <a:rPr lang="en-US" dirty="0" smtClean="0">
                <a:latin typeface="Cambria" pitchFamily="18" charset="0"/>
              </a:rPr>
              <a:t>Cell Phone:  423.444.5105</a:t>
            </a:r>
            <a:endParaRPr lang="en-US" dirty="0">
              <a:latin typeface="Cambria" pitchFamily="18" charset="0"/>
            </a:endParaRPr>
          </a:p>
        </p:txBody>
      </p:sp>
    </p:spTree>
    <p:extLst>
      <p:ext uri="{BB962C8B-B14F-4D97-AF65-F5344CB8AC3E}">
        <p14:creationId xmlns="" xmlns:p14="http://schemas.microsoft.com/office/powerpoint/2010/main" val="203384108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Four Year Plan: Junior</a:t>
            </a:r>
            <a:endParaRPr lang="en-US" dirty="0"/>
          </a:p>
        </p:txBody>
      </p:sp>
      <p:sp>
        <p:nvSpPr>
          <p:cNvPr id="2" name="Content Placeholder 1"/>
          <p:cNvSpPr>
            <a:spLocks noGrp="1"/>
          </p:cNvSpPr>
          <p:nvPr>
            <p:ph sz="quarter" idx="1"/>
          </p:nvPr>
        </p:nvSpPr>
        <p:spPr/>
        <p:txBody>
          <a:bodyPr>
            <a:normAutofit fontScale="62500" lnSpcReduction="20000"/>
          </a:bodyPr>
          <a:lstStyle/>
          <a:p>
            <a:r>
              <a:rPr lang="en-US" b="1" u="sng" dirty="0" smtClean="0">
                <a:latin typeface="+mj-lt"/>
              </a:rPr>
              <a:t>JUNIOR YEAR</a:t>
            </a:r>
            <a:endParaRPr lang="en-US" dirty="0" smtClean="0">
              <a:latin typeface="+mj-lt"/>
            </a:endParaRPr>
          </a:p>
          <a:p>
            <a:pPr>
              <a:buNone/>
            </a:pPr>
            <a:r>
              <a:rPr lang="en-US" b="1" dirty="0" smtClean="0">
                <a:latin typeface="+mj-lt"/>
              </a:rPr>
              <a:t> </a:t>
            </a:r>
            <a:endParaRPr lang="en-US" dirty="0" smtClean="0">
              <a:latin typeface="+mj-lt"/>
            </a:endParaRPr>
          </a:p>
          <a:p>
            <a:r>
              <a:rPr lang="en-US" b="1" u="sng" dirty="0" smtClean="0">
                <a:latin typeface="+mj-lt"/>
              </a:rPr>
              <a:t>ATTEND</a:t>
            </a:r>
            <a:r>
              <a:rPr lang="en-US" b="1" dirty="0" smtClean="0">
                <a:latin typeface="+mj-lt"/>
              </a:rPr>
              <a:t> CAREER FAIRS &amp; NETWORKING EVENTS</a:t>
            </a:r>
            <a:endParaRPr lang="en-US" dirty="0" smtClean="0">
              <a:latin typeface="+mj-lt"/>
            </a:endParaRPr>
          </a:p>
          <a:p>
            <a:endParaRPr lang="en-US" dirty="0" smtClean="0">
              <a:latin typeface="+mj-lt"/>
            </a:endParaRPr>
          </a:p>
          <a:p>
            <a:r>
              <a:rPr lang="en-US" b="1" dirty="0" smtClean="0">
                <a:latin typeface="+mj-lt"/>
              </a:rPr>
              <a:t>RESEARCH JOB OPPORTUNITIES RELATED TO CHOSEN MAJOR</a:t>
            </a:r>
            <a:endParaRPr lang="en-US" dirty="0" smtClean="0">
              <a:latin typeface="+mj-lt"/>
            </a:endParaRPr>
          </a:p>
          <a:p>
            <a:endParaRPr lang="en-US" dirty="0" smtClean="0">
              <a:latin typeface="+mj-lt"/>
            </a:endParaRPr>
          </a:p>
          <a:p>
            <a:r>
              <a:rPr lang="en-US" b="1" dirty="0" smtClean="0">
                <a:latin typeface="+mj-lt"/>
              </a:rPr>
              <a:t>IN </a:t>
            </a:r>
            <a:r>
              <a:rPr lang="en-US" b="1" u="sng" dirty="0" smtClean="0">
                <a:latin typeface="+mj-lt"/>
              </a:rPr>
              <a:t>EARLY FALL APPLY</a:t>
            </a:r>
            <a:r>
              <a:rPr lang="en-US" b="1" dirty="0" smtClean="0">
                <a:latin typeface="+mj-lt"/>
              </a:rPr>
              <a:t> FOR A HIGH LEVEL INTERNSHIP OR COOPERATIVE EDUCATION PROGRAM</a:t>
            </a:r>
            <a:endParaRPr lang="en-US" dirty="0" smtClean="0">
              <a:latin typeface="+mj-lt"/>
            </a:endParaRPr>
          </a:p>
          <a:p>
            <a:endParaRPr lang="en-US" dirty="0" smtClean="0">
              <a:latin typeface="+mj-lt"/>
            </a:endParaRPr>
          </a:p>
          <a:p>
            <a:r>
              <a:rPr lang="en-US" b="1" u="sng" dirty="0" smtClean="0">
                <a:latin typeface="+mj-lt"/>
              </a:rPr>
              <a:t>RESEARCH</a:t>
            </a:r>
            <a:r>
              <a:rPr lang="en-US" b="1" dirty="0" smtClean="0">
                <a:latin typeface="+mj-lt"/>
              </a:rPr>
              <a:t> GRADUATE SCHOOL OPPORTUNITIES</a:t>
            </a:r>
            <a:endParaRPr lang="en-US" dirty="0" smtClean="0">
              <a:latin typeface="+mj-lt"/>
            </a:endParaRPr>
          </a:p>
          <a:p>
            <a:endParaRPr lang="en-US" dirty="0" smtClean="0">
              <a:latin typeface="+mj-lt"/>
            </a:endParaRPr>
          </a:p>
          <a:p>
            <a:r>
              <a:rPr lang="en-US" b="1" u="sng" dirty="0" smtClean="0">
                <a:latin typeface="+mj-lt"/>
              </a:rPr>
              <a:t>REVIEW</a:t>
            </a:r>
            <a:r>
              <a:rPr lang="en-US" b="1" dirty="0" smtClean="0">
                <a:latin typeface="+mj-lt"/>
              </a:rPr>
              <a:t> FELLOWSHIP/ASSISTANTSHIPS AND OTHER FINANCIAL AID OPPORTUNITIES</a:t>
            </a:r>
            <a:r>
              <a:rPr lang="en-US" dirty="0" smtClean="0">
                <a:latin typeface="+mj-lt"/>
              </a:rPr>
              <a:t>.</a:t>
            </a:r>
          </a:p>
          <a:p>
            <a:endParaRPr lang="en-US" dirty="0" smtClean="0">
              <a:latin typeface="+mj-lt"/>
            </a:endParaRPr>
          </a:p>
          <a:p>
            <a:r>
              <a:rPr lang="en-US" b="1" u="sng" dirty="0" smtClean="0">
                <a:latin typeface="+mj-lt"/>
              </a:rPr>
              <a:t>SUMMER OF JUNIOR YEAR</a:t>
            </a:r>
            <a:endParaRPr lang="en-US" dirty="0" smtClean="0">
              <a:latin typeface="+mj-lt"/>
            </a:endParaRPr>
          </a:p>
          <a:p>
            <a:pPr>
              <a:buNone/>
            </a:pPr>
            <a:r>
              <a:rPr lang="en-US" b="1" dirty="0" smtClean="0">
                <a:latin typeface="+mj-lt"/>
              </a:rPr>
              <a:t> </a:t>
            </a:r>
            <a:endParaRPr lang="en-US" dirty="0" smtClean="0">
              <a:latin typeface="+mj-lt"/>
            </a:endParaRPr>
          </a:p>
          <a:p>
            <a:r>
              <a:rPr lang="en-US" b="1" u="sng" dirty="0" smtClean="0">
                <a:latin typeface="+mj-lt"/>
              </a:rPr>
              <a:t>FIND</a:t>
            </a:r>
            <a:r>
              <a:rPr lang="en-US" b="1" dirty="0" smtClean="0">
                <a:latin typeface="+mj-lt"/>
              </a:rPr>
              <a:t> A MENTOR / </a:t>
            </a:r>
            <a:r>
              <a:rPr lang="en-US" b="1" u="sng" dirty="0" smtClean="0">
                <a:latin typeface="+mj-lt"/>
              </a:rPr>
              <a:t>KNOW</a:t>
            </a:r>
            <a:r>
              <a:rPr lang="en-US" b="1" dirty="0" smtClean="0">
                <a:latin typeface="+mj-lt"/>
              </a:rPr>
              <a:t> THE DIGNITY OF WORK / </a:t>
            </a:r>
            <a:r>
              <a:rPr lang="en-US" b="1" u="sng" dirty="0" smtClean="0">
                <a:latin typeface="+mj-lt"/>
              </a:rPr>
              <a:t>VISIT</a:t>
            </a:r>
            <a:r>
              <a:rPr lang="en-US" b="1" dirty="0" smtClean="0">
                <a:latin typeface="+mj-lt"/>
              </a:rPr>
              <a:t> POTENTIAL GRADUATE SCHOOLS</a:t>
            </a:r>
            <a:endParaRPr lang="en-US" dirty="0" smtClean="0">
              <a:latin typeface="+mj-lt"/>
            </a:endParaRPr>
          </a:p>
          <a:p>
            <a:endParaRPr lang="en-US" dirty="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Four Year Plan: Senior</a:t>
            </a:r>
            <a:endParaRPr lang="en-US" dirty="0"/>
          </a:p>
        </p:txBody>
      </p:sp>
      <p:sp>
        <p:nvSpPr>
          <p:cNvPr id="2" name="Content Placeholder 1"/>
          <p:cNvSpPr>
            <a:spLocks noGrp="1"/>
          </p:cNvSpPr>
          <p:nvPr>
            <p:ph sz="quarter" idx="1"/>
          </p:nvPr>
        </p:nvSpPr>
        <p:spPr/>
        <p:txBody>
          <a:bodyPr>
            <a:normAutofit fontScale="55000" lnSpcReduction="20000"/>
          </a:bodyPr>
          <a:lstStyle/>
          <a:p>
            <a:r>
              <a:rPr lang="en-US" b="1" u="sng" dirty="0" smtClean="0">
                <a:latin typeface="+mj-lt"/>
              </a:rPr>
              <a:t>SENIOR YEAR</a:t>
            </a:r>
            <a:endParaRPr lang="en-US" dirty="0" smtClean="0">
              <a:latin typeface="+mj-lt"/>
            </a:endParaRPr>
          </a:p>
          <a:p>
            <a:pPr>
              <a:buNone/>
            </a:pPr>
            <a:r>
              <a:rPr lang="en-US" b="1" dirty="0" smtClean="0">
                <a:latin typeface="+mj-lt"/>
              </a:rPr>
              <a:t> </a:t>
            </a:r>
            <a:endParaRPr lang="en-US" dirty="0" smtClean="0">
              <a:latin typeface="+mj-lt"/>
            </a:endParaRPr>
          </a:p>
          <a:p>
            <a:r>
              <a:rPr lang="en-US" b="1" dirty="0" smtClean="0">
                <a:latin typeface="+mj-lt"/>
              </a:rPr>
              <a:t>BEGIN THE APPLICATION PROCESS TO GRADUATE SCHOOLS AND FELLOWSHIP GRANTS.  ALL APPLICATIONS SHOULD BE COMPLETED BY DECEMBER 1.  PREPARE A RESUME OR CURRICULUM VITAE.</a:t>
            </a:r>
            <a:endParaRPr lang="en-US" dirty="0" smtClean="0">
              <a:latin typeface="+mj-lt"/>
            </a:endParaRPr>
          </a:p>
          <a:p>
            <a:pPr>
              <a:buNone/>
            </a:pPr>
            <a:r>
              <a:rPr lang="en-US" b="1" dirty="0" smtClean="0">
                <a:latin typeface="+mj-lt"/>
              </a:rPr>
              <a:t> </a:t>
            </a:r>
            <a:endParaRPr lang="en-US" dirty="0" smtClean="0">
              <a:latin typeface="+mj-lt"/>
            </a:endParaRPr>
          </a:p>
          <a:p>
            <a:r>
              <a:rPr lang="en-US" b="1" dirty="0" smtClean="0">
                <a:latin typeface="+mj-lt"/>
              </a:rPr>
              <a:t>TAKE GRADUATE SCHOOL EXAMS (MCAT, GRE, LSAT, ETC…) BY OCTOBER, IF POSSIBLE.</a:t>
            </a:r>
            <a:endParaRPr lang="en-US" dirty="0" smtClean="0">
              <a:latin typeface="+mj-lt"/>
            </a:endParaRPr>
          </a:p>
          <a:p>
            <a:pPr>
              <a:buNone/>
            </a:pPr>
            <a:r>
              <a:rPr lang="en-US" b="1" dirty="0" smtClean="0">
                <a:latin typeface="+mj-lt"/>
              </a:rPr>
              <a:t> </a:t>
            </a:r>
            <a:endParaRPr lang="en-US" dirty="0" smtClean="0">
              <a:latin typeface="+mj-lt"/>
            </a:endParaRPr>
          </a:p>
          <a:p>
            <a:r>
              <a:rPr lang="en-US" b="1" u="sng" dirty="0" smtClean="0">
                <a:latin typeface="+mj-lt"/>
              </a:rPr>
              <a:t>SPRING OF SENIOR YEAR</a:t>
            </a:r>
            <a:endParaRPr lang="en-US" dirty="0" smtClean="0">
              <a:latin typeface="+mj-lt"/>
            </a:endParaRPr>
          </a:p>
          <a:p>
            <a:pPr>
              <a:buNone/>
            </a:pPr>
            <a:r>
              <a:rPr lang="en-US" b="1" dirty="0" smtClean="0">
                <a:latin typeface="+mj-lt"/>
              </a:rPr>
              <a:t> </a:t>
            </a:r>
            <a:endParaRPr lang="en-US" dirty="0" smtClean="0">
              <a:latin typeface="+mj-lt"/>
            </a:endParaRPr>
          </a:p>
          <a:p>
            <a:r>
              <a:rPr lang="en-US" b="1" u="sng" dirty="0" smtClean="0">
                <a:latin typeface="+mj-lt"/>
              </a:rPr>
              <a:t>ATTEND</a:t>
            </a:r>
            <a:r>
              <a:rPr lang="en-US" b="1" dirty="0" smtClean="0">
                <a:latin typeface="+mj-lt"/>
              </a:rPr>
              <a:t> CAREER FAIRS AND NETWORKING EVENTS / </a:t>
            </a:r>
            <a:r>
              <a:rPr lang="en-US" b="1" u="sng" dirty="0" smtClean="0">
                <a:latin typeface="+mj-lt"/>
              </a:rPr>
              <a:t>TAKE</a:t>
            </a:r>
            <a:r>
              <a:rPr lang="en-US" b="1" dirty="0" smtClean="0">
                <a:latin typeface="+mj-lt"/>
              </a:rPr>
              <a:t> BUSINESS CARDS FOR EXCHANGE</a:t>
            </a:r>
            <a:endParaRPr lang="en-US" dirty="0" smtClean="0">
              <a:latin typeface="+mj-lt"/>
            </a:endParaRPr>
          </a:p>
          <a:p>
            <a:pPr>
              <a:buNone/>
            </a:pPr>
            <a:r>
              <a:rPr lang="en-US" b="1" dirty="0" smtClean="0">
                <a:latin typeface="+mj-lt"/>
              </a:rPr>
              <a:t> </a:t>
            </a:r>
            <a:endParaRPr lang="en-US" dirty="0" smtClean="0">
              <a:latin typeface="+mj-lt"/>
            </a:endParaRPr>
          </a:p>
          <a:p>
            <a:r>
              <a:rPr lang="en-US" b="1" i="1" dirty="0" smtClean="0">
                <a:latin typeface="+mj-lt"/>
              </a:rPr>
              <a:t>REMEMBER THE OFFICE OF CAREER SERVICES SEEKS TO PROVIDE INDIVIDUALIZED ASSISTANCE FOR EACH STUDENT.  HOWEVER, THESE SERVICES ARE VOLUNTARY AND MUST BE INITIATED BY THE STUDENT.</a:t>
            </a:r>
            <a:endParaRPr lang="en-US" dirty="0" smtClean="0">
              <a:latin typeface="+mj-lt"/>
            </a:endParaRPr>
          </a:p>
          <a:p>
            <a:pPr>
              <a:buNone/>
            </a:pPr>
            <a:r>
              <a:rPr lang="en-US" b="1" i="1" dirty="0" smtClean="0">
                <a:latin typeface="+mj-lt"/>
              </a:rPr>
              <a:t> </a:t>
            </a:r>
            <a:endParaRPr lang="en-US" dirty="0" smtClean="0">
              <a:latin typeface="+mj-lt"/>
            </a:endParaRPr>
          </a:p>
          <a:p>
            <a:r>
              <a:rPr lang="en-US" b="1" i="1" dirty="0" smtClean="0">
                <a:latin typeface="+mj-lt"/>
              </a:rPr>
              <a:t>ALUMNI ARE ALSO WELCOME TO REQUEST CAREER SERVICES.</a:t>
            </a:r>
            <a:endParaRPr lang="en-US" dirty="0" smtClean="0">
              <a:latin typeface="+mj-lt"/>
            </a:endParaRPr>
          </a:p>
          <a:p>
            <a:endParaRPr lang="en-US" dirty="0" smtClean="0">
              <a:latin typeface="+mj-lt"/>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It is Who You Know…</a:t>
            </a:r>
            <a:endParaRPr lang="en-US" dirty="0">
              <a:latin typeface="Cambria" pitchFamily="18" charset="0"/>
            </a:endParaRPr>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latin typeface="Cambria" pitchFamily="18" charset="0"/>
              </a:rPr>
              <a:t>Know Yourself</a:t>
            </a:r>
          </a:p>
          <a:p>
            <a:pPr marL="514350" indent="-514350">
              <a:buFont typeface="+mj-lt"/>
              <a:buAutoNum type="arabicPeriod"/>
            </a:pPr>
            <a:r>
              <a:rPr lang="en-US" dirty="0" smtClean="0">
                <a:latin typeface="Cambria" pitchFamily="18" charset="0"/>
              </a:rPr>
              <a:t>Know </a:t>
            </a:r>
            <a:r>
              <a:rPr lang="en-US" dirty="0" smtClean="0">
                <a:latin typeface="Cambria" pitchFamily="18" charset="0"/>
              </a:rPr>
              <a:t>the Industry</a:t>
            </a:r>
          </a:p>
          <a:p>
            <a:pPr marL="514350" indent="-514350">
              <a:buFont typeface="+mj-lt"/>
              <a:buAutoNum type="arabicPeriod"/>
            </a:pPr>
            <a:r>
              <a:rPr lang="en-US" dirty="0" smtClean="0">
                <a:latin typeface="Cambria" pitchFamily="18" charset="0"/>
              </a:rPr>
              <a:t>Know </a:t>
            </a:r>
            <a:r>
              <a:rPr lang="en-US" dirty="0" smtClean="0">
                <a:latin typeface="Cambria" pitchFamily="18" charset="0"/>
              </a:rPr>
              <a:t>the Employer</a:t>
            </a:r>
          </a:p>
          <a:p>
            <a:pPr marL="514350" indent="-514350">
              <a:buFont typeface="+mj-lt"/>
              <a:buAutoNum type="arabicPeriod"/>
            </a:pPr>
            <a:r>
              <a:rPr lang="en-US" dirty="0" smtClean="0">
                <a:latin typeface="Cambria" pitchFamily="18" charset="0"/>
              </a:rPr>
              <a:t>Know </a:t>
            </a:r>
            <a:r>
              <a:rPr lang="en-US" dirty="0" smtClean="0">
                <a:latin typeface="Cambria" pitchFamily="18" charset="0"/>
              </a:rPr>
              <a:t>the Job</a:t>
            </a:r>
            <a:endParaRPr lang="en-US" dirty="0">
              <a:latin typeface="Cambria" pitchFamily="18" charset="0"/>
            </a:endParaRPr>
          </a:p>
        </p:txBody>
      </p:sp>
    </p:spTree>
    <p:extLst>
      <p:ext uri="{BB962C8B-B14F-4D97-AF65-F5344CB8AC3E}">
        <p14:creationId xmlns="" xmlns:p14="http://schemas.microsoft.com/office/powerpoint/2010/main" val="241252435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Basic Steps</a:t>
            </a:r>
            <a:endParaRPr lang="en-US" dirty="0"/>
          </a:p>
        </p:txBody>
      </p:sp>
      <p:sp>
        <p:nvSpPr>
          <p:cNvPr id="2" name="Content Placeholder 1"/>
          <p:cNvSpPr>
            <a:spLocks noGrp="1"/>
          </p:cNvSpPr>
          <p:nvPr>
            <p:ph sz="quarter" idx="1"/>
          </p:nvPr>
        </p:nvSpPr>
        <p:spPr/>
        <p:txBody>
          <a:bodyPr>
            <a:normAutofit fontScale="92500" lnSpcReduction="10000"/>
          </a:bodyPr>
          <a:lstStyle/>
          <a:p>
            <a:pPr marL="457200" indent="-457200">
              <a:buAutoNum type="arabicPeriod"/>
            </a:pPr>
            <a:r>
              <a:rPr lang="en-US" dirty="0" smtClean="0">
                <a:latin typeface="+mj-lt"/>
              </a:rPr>
              <a:t>Know Yourself:  assessments, career coaching, informational interviews</a:t>
            </a:r>
          </a:p>
          <a:p>
            <a:pPr marL="457200" indent="-457200">
              <a:buAutoNum type="arabicPeriod"/>
            </a:pPr>
            <a:r>
              <a:rPr lang="en-US" dirty="0" smtClean="0">
                <a:latin typeface="+mj-lt"/>
              </a:rPr>
              <a:t>Find a Mentor/Cheerleader:   vision  &amp; hope</a:t>
            </a:r>
          </a:p>
          <a:p>
            <a:pPr marL="457200" indent="-457200">
              <a:buAutoNum type="arabicPeriod"/>
            </a:pPr>
            <a:r>
              <a:rPr lang="en-US" dirty="0" smtClean="0">
                <a:latin typeface="+mj-lt"/>
              </a:rPr>
              <a:t>Social Media:  Linkedin = Y, Facebook = N, CCN = Y</a:t>
            </a:r>
          </a:p>
          <a:p>
            <a:pPr marL="457200" indent="-457200">
              <a:buAutoNum type="arabicPeriod"/>
            </a:pPr>
            <a:r>
              <a:rPr lang="en-US" dirty="0" smtClean="0">
                <a:latin typeface="+mj-lt"/>
              </a:rPr>
              <a:t>Linkedin:  picture – 7 x  connectivity &amp; references</a:t>
            </a:r>
          </a:p>
          <a:p>
            <a:pPr marL="457200" indent="-457200">
              <a:buAutoNum type="arabicPeriod"/>
            </a:pPr>
            <a:r>
              <a:rPr lang="en-US" dirty="0" smtClean="0">
                <a:latin typeface="+mj-lt"/>
              </a:rPr>
              <a:t>Network:  Linkedin, professional networks, community service, elevator pitch, business cards, professional appearance  and professional branding</a:t>
            </a:r>
          </a:p>
          <a:p>
            <a:pPr marL="457200" indent="-457200">
              <a:buAutoNum type="arabicPeriod"/>
            </a:pPr>
            <a:r>
              <a:rPr lang="en-US" dirty="0" smtClean="0">
                <a:latin typeface="+mj-lt"/>
              </a:rPr>
              <a:t>When you know yourself, the industry, company and job, then preparing  resume, cover letter and interview are easy.</a:t>
            </a:r>
          </a:p>
          <a:p>
            <a:pPr marL="457200" indent="-457200">
              <a:buAutoNum type="arabicPeriod"/>
            </a:pPr>
            <a:endParaRPr lang="en-US" dirty="0" smtClean="0"/>
          </a:p>
          <a:p>
            <a:pPr marL="457200" indent="-457200">
              <a:buAutoNum type="arabicPeriod"/>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ambria" pitchFamily="18" charset="0"/>
              </a:rPr>
              <a:t>Getting to Know You</a:t>
            </a:r>
            <a:endParaRPr lang="en-US" dirty="0">
              <a:latin typeface="Cambria" pitchFamily="18" charset="0"/>
            </a:endParaRPr>
          </a:p>
        </p:txBody>
      </p:sp>
      <p:sp>
        <p:nvSpPr>
          <p:cNvPr id="3" name="Content Placeholder 2"/>
          <p:cNvSpPr>
            <a:spLocks noGrp="1"/>
          </p:cNvSpPr>
          <p:nvPr>
            <p:ph sz="quarter" idx="1"/>
          </p:nvPr>
        </p:nvSpPr>
        <p:spPr>
          <a:xfrm>
            <a:off x="872067" y="2286000"/>
            <a:ext cx="7408333" cy="3840163"/>
          </a:xfrm>
        </p:spPr>
        <p:txBody>
          <a:bodyPr>
            <a:normAutofit fontScale="77500" lnSpcReduction="20000"/>
          </a:bodyPr>
          <a:lstStyle/>
          <a:p>
            <a:pPr marL="0" indent="0">
              <a:buNone/>
            </a:pPr>
            <a:endParaRPr lang="en-US" sz="2400" dirty="0" smtClean="0">
              <a:latin typeface="Cambria" pitchFamily="18" charset="0"/>
            </a:endParaRPr>
          </a:p>
          <a:p>
            <a:pPr marL="0" indent="0">
              <a:buNone/>
            </a:pPr>
            <a:r>
              <a:rPr lang="en-US" sz="2400" dirty="0" smtClean="0">
                <a:latin typeface="Cambria" pitchFamily="18" charset="0"/>
              </a:rPr>
              <a:t>Compass  </a:t>
            </a:r>
            <a:r>
              <a:rPr lang="en-US" dirty="0" smtClean="0">
                <a:latin typeface="Cambria" pitchFamily="18" charset="0"/>
                <a:hlinkClick r:id="rId2"/>
              </a:rPr>
              <a:t>https://tusculum.woofound.com</a:t>
            </a:r>
            <a:r>
              <a:rPr lang="en-US" dirty="0" smtClean="0">
                <a:latin typeface="Cambria" pitchFamily="18" charset="0"/>
              </a:rPr>
              <a:t>  </a:t>
            </a:r>
            <a:endParaRPr lang="en-US" sz="2400" dirty="0" smtClean="0">
              <a:latin typeface="Cambria" pitchFamily="18" charset="0"/>
            </a:endParaRPr>
          </a:p>
          <a:p>
            <a:pPr marL="0" indent="0">
              <a:buNone/>
            </a:pPr>
            <a:r>
              <a:rPr lang="en-US" dirty="0" smtClean="0">
                <a:latin typeface="Cambria" pitchFamily="18" charset="0"/>
              </a:rPr>
              <a:t>	</a:t>
            </a:r>
            <a:r>
              <a:rPr lang="en-US" sz="1900" dirty="0" smtClean="0">
                <a:latin typeface="Cambria" pitchFamily="18" charset="0"/>
              </a:rPr>
              <a:t>(Use your Tusculum domain email to create account)</a:t>
            </a:r>
          </a:p>
          <a:p>
            <a:pPr marL="0" indent="0">
              <a:buNone/>
            </a:pPr>
            <a:r>
              <a:rPr lang="en-US" dirty="0" smtClean="0">
                <a:latin typeface="Cambria" pitchFamily="18" charset="0"/>
              </a:rPr>
              <a:t>	</a:t>
            </a:r>
            <a:r>
              <a:rPr lang="en-US" sz="1900" dirty="0" smtClean="0">
                <a:latin typeface="Cambria" pitchFamily="18" charset="0"/>
              </a:rPr>
              <a:t>Check Career Services at TC for more information</a:t>
            </a:r>
          </a:p>
          <a:p>
            <a:pPr marL="0" indent="0">
              <a:buNone/>
            </a:pPr>
            <a:r>
              <a:rPr lang="en-US" sz="2400" dirty="0" smtClean="0">
                <a:latin typeface="Cambria" pitchFamily="18" charset="0"/>
              </a:rPr>
              <a:t>Myer’s Briggs Type Indicator  </a:t>
            </a:r>
            <a:r>
              <a:rPr lang="en-US" sz="2400" dirty="0" smtClean="0">
                <a:latin typeface="Cambria" pitchFamily="18" charset="0"/>
                <a:hlinkClick r:id="rId3"/>
              </a:rPr>
              <a:t>https://online.cpp.com</a:t>
            </a:r>
            <a:r>
              <a:rPr lang="en-US" sz="2400" dirty="0" smtClean="0">
                <a:latin typeface="Cambria" pitchFamily="18" charset="0"/>
              </a:rPr>
              <a:t> </a:t>
            </a:r>
          </a:p>
          <a:p>
            <a:pPr marL="0" indent="0">
              <a:buNone/>
            </a:pPr>
            <a:r>
              <a:rPr lang="en-US" sz="2400" dirty="0">
                <a:latin typeface="Cambria" pitchFamily="18" charset="0"/>
              </a:rPr>
              <a:t>	</a:t>
            </a:r>
            <a:r>
              <a:rPr lang="en-US" sz="1900" dirty="0" smtClean="0">
                <a:latin typeface="Cambria" pitchFamily="18" charset="0"/>
              </a:rPr>
              <a:t>Check Career Services at TC for login – appt. required</a:t>
            </a:r>
          </a:p>
          <a:p>
            <a:pPr marL="0" indent="0">
              <a:buNone/>
            </a:pPr>
            <a:r>
              <a:rPr lang="en-US" sz="2400" dirty="0" smtClean="0">
                <a:latin typeface="Cambria" pitchFamily="18" charset="0"/>
              </a:rPr>
              <a:t>Strong’s Interest Inventory  </a:t>
            </a:r>
            <a:r>
              <a:rPr lang="en-US" sz="2400" dirty="0" smtClean="0">
                <a:latin typeface="Cambria" pitchFamily="18" charset="0"/>
                <a:hlinkClick r:id="rId3"/>
              </a:rPr>
              <a:t>https://online.cpp.com</a:t>
            </a:r>
            <a:r>
              <a:rPr lang="en-US" sz="2400" dirty="0" smtClean="0">
                <a:latin typeface="Cambria" pitchFamily="18" charset="0"/>
              </a:rPr>
              <a:t> </a:t>
            </a:r>
          </a:p>
          <a:p>
            <a:pPr marL="0" indent="0">
              <a:buNone/>
            </a:pPr>
            <a:r>
              <a:rPr lang="en-US" sz="2400" dirty="0">
                <a:latin typeface="Cambria" pitchFamily="18" charset="0"/>
              </a:rPr>
              <a:t>	</a:t>
            </a:r>
            <a:r>
              <a:rPr lang="en-US" sz="1900" dirty="0" smtClean="0">
                <a:latin typeface="Cambria" pitchFamily="18" charset="0"/>
              </a:rPr>
              <a:t>Check Career Services at TC for login – appt. required</a:t>
            </a:r>
          </a:p>
          <a:p>
            <a:pPr marL="0" indent="0">
              <a:buNone/>
            </a:pPr>
            <a:r>
              <a:rPr lang="en-US" sz="2400" dirty="0" smtClean="0">
                <a:latin typeface="Cambria" pitchFamily="18" charset="0"/>
              </a:rPr>
              <a:t>Strength’s </a:t>
            </a:r>
            <a:r>
              <a:rPr lang="en-US" dirty="0" smtClean="0">
                <a:latin typeface="Cambria" pitchFamily="18" charset="0"/>
              </a:rPr>
              <a:t>Quest</a:t>
            </a:r>
            <a:r>
              <a:rPr lang="en-US" sz="2400" dirty="0" smtClean="0">
                <a:latin typeface="Cambria" pitchFamily="18" charset="0"/>
              </a:rPr>
              <a:t> (Skill sets) </a:t>
            </a:r>
            <a:r>
              <a:rPr lang="en-US" sz="2400" dirty="0" smtClean="0">
                <a:latin typeface="Cambria" pitchFamily="18" charset="0"/>
                <a:hlinkClick r:id="rId4"/>
              </a:rPr>
              <a:t>www.strengthsquest.com</a:t>
            </a:r>
            <a:r>
              <a:rPr lang="en-US" sz="2400" dirty="0" smtClean="0">
                <a:latin typeface="Cambria" pitchFamily="18" charset="0"/>
              </a:rPr>
              <a:t> </a:t>
            </a:r>
          </a:p>
          <a:p>
            <a:pPr marL="0" indent="0">
              <a:buNone/>
            </a:pPr>
            <a:r>
              <a:rPr lang="en-US" sz="2400" dirty="0">
                <a:latin typeface="Cambria" pitchFamily="18" charset="0"/>
              </a:rPr>
              <a:t>	</a:t>
            </a:r>
            <a:r>
              <a:rPr lang="en-US" sz="1900" dirty="0" smtClean="0">
                <a:latin typeface="Cambria" pitchFamily="18" charset="0"/>
              </a:rPr>
              <a:t>Check Career Services at TC for Code to access</a:t>
            </a:r>
          </a:p>
          <a:p>
            <a:pPr marL="0" indent="0">
              <a:buNone/>
            </a:pPr>
            <a:r>
              <a:rPr lang="en-US" sz="2400" dirty="0" smtClean="0">
                <a:latin typeface="Cambria" pitchFamily="18" charset="0"/>
              </a:rPr>
              <a:t>Values Assessment  </a:t>
            </a:r>
            <a:r>
              <a:rPr lang="en-US" sz="2400" dirty="0" smtClean="0">
                <a:latin typeface="Cambria" pitchFamily="18" charset="0"/>
                <a:hlinkClick r:id="rId5"/>
              </a:rPr>
              <a:t>http://www.onetonline.org/</a:t>
            </a:r>
            <a:r>
              <a:rPr lang="en-US" sz="2400" dirty="0" smtClean="0">
                <a:latin typeface="Cambria" pitchFamily="18" charset="0"/>
              </a:rPr>
              <a:t> </a:t>
            </a:r>
          </a:p>
          <a:p>
            <a:pPr marL="0" indent="0">
              <a:buNone/>
            </a:pPr>
            <a:r>
              <a:rPr lang="en-US" sz="2400" dirty="0">
                <a:latin typeface="Cambria" pitchFamily="18" charset="0"/>
              </a:rPr>
              <a:t>	</a:t>
            </a:r>
            <a:r>
              <a:rPr lang="en-US" sz="1900" dirty="0" smtClean="0">
                <a:latin typeface="Cambria" pitchFamily="18" charset="0"/>
              </a:rPr>
              <a:t>Check Career Services at TC – see handout</a:t>
            </a:r>
          </a:p>
        </p:txBody>
      </p:sp>
    </p:spTree>
    <p:extLst>
      <p:ext uri="{BB962C8B-B14F-4D97-AF65-F5344CB8AC3E}">
        <p14:creationId xmlns="" xmlns:p14="http://schemas.microsoft.com/office/powerpoint/2010/main" val="38666418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Getting to Know You, More…</a:t>
            </a:r>
            <a:endParaRPr lang="en-US" dirty="0">
              <a:latin typeface="Cambria" pitchFamily="18" charset="0"/>
            </a:endParaRPr>
          </a:p>
        </p:txBody>
      </p:sp>
      <p:sp>
        <p:nvSpPr>
          <p:cNvPr id="3" name="Content Placeholder 2"/>
          <p:cNvSpPr>
            <a:spLocks noGrp="1"/>
          </p:cNvSpPr>
          <p:nvPr>
            <p:ph sz="quarter" idx="1"/>
          </p:nvPr>
        </p:nvSpPr>
        <p:spPr/>
        <p:txBody>
          <a:bodyPr/>
          <a:lstStyle/>
          <a:p>
            <a:r>
              <a:rPr lang="en-US" sz="2400" dirty="0" smtClean="0">
                <a:latin typeface="Cambria" pitchFamily="18" charset="0"/>
              </a:rPr>
              <a:t>Bureau of Labor Statistics </a:t>
            </a:r>
            <a:r>
              <a:rPr lang="en-US" sz="2400" dirty="0" smtClean="0">
                <a:latin typeface="Cambria" pitchFamily="18" charset="0"/>
                <a:hlinkClick r:id="rId2"/>
              </a:rPr>
              <a:t>http://www.bls.gov/data/</a:t>
            </a:r>
            <a:r>
              <a:rPr lang="en-US" sz="2400" dirty="0" smtClean="0">
                <a:latin typeface="Cambria" pitchFamily="18" charset="0"/>
              </a:rPr>
              <a:t> </a:t>
            </a:r>
          </a:p>
          <a:p>
            <a:r>
              <a:rPr lang="en-US" sz="2400" dirty="0" smtClean="0">
                <a:latin typeface="Cambria" pitchFamily="18" charset="0"/>
              </a:rPr>
              <a:t>Occupational Outlook Handbook </a:t>
            </a:r>
            <a:r>
              <a:rPr lang="en-US" sz="2400" dirty="0" smtClean="0">
                <a:latin typeface="Cambria" pitchFamily="18" charset="0"/>
                <a:hlinkClick r:id="rId3"/>
              </a:rPr>
              <a:t>http://www.bls.gov/ooh/</a:t>
            </a:r>
            <a:r>
              <a:rPr lang="en-US" sz="2400" dirty="0" smtClean="0">
                <a:latin typeface="Cambria" pitchFamily="18" charset="0"/>
              </a:rPr>
              <a:t> </a:t>
            </a:r>
          </a:p>
          <a:p>
            <a:r>
              <a:rPr lang="en-US" sz="2400" dirty="0" smtClean="0">
                <a:latin typeface="Cambria" pitchFamily="18" charset="0"/>
              </a:rPr>
              <a:t>O’Net  (Interests) </a:t>
            </a:r>
            <a:r>
              <a:rPr lang="en-US" sz="2400" dirty="0" smtClean="0">
                <a:latin typeface="Cambria" pitchFamily="18" charset="0"/>
                <a:hlinkClick r:id="rId4"/>
              </a:rPr>
              <a:t>http://www.mynextmove.org/</a:t>
            </a:r>
            <a:r>
              <a:rPr lang="en-US" sz="2400" dirty="0" smtClean="0">
                <a:latin typeface="Cambria" pitchFamily="18" charset="0"/>
              </a:rPr>
              <a:t> </a:t>
            </a:r>
          </a:p>
          <a:p>
            <a:r>
              <a:rPr lang="en-US" sz="2400" dirty="0" smtClean="0">
                <a:latin typeface="Cambria" pitchFamily="18" charset="0"/>
              </a:rPr>
              <a:t>O’Net (Values at Work) </a:t>
            </a:r>
            <a:r>
              <a:rPr lang="en-US" sz="2000" dirty="0" smtClean="0">
                <a:latin typeface="Cambria" pitchFamily="18" charset="0"/>
                <a:hlinkClick r:id="rId5"/>
              </a:rPr>
              <a:t>http://www.onetonline.org/find/descriptor/browse/Work_Values/</a:t>
            </a:r>
            <a:r>
              <a:rPr lang="en-US" sz="2000" dirty="0" smtClean="0">
                <a:latin typeface="Cambria" pitchFamily="18" charset="0"/>
              </a:rPr>
              <a:t> </a:t>
            </a:r>
          </a:p>
          <a:p>
            <a:endParaRPr lang="en-US" sz="2000" dirty="0">
              <a:latin typeface="Cambria" pitchFamily="18" charset="0"/>
            </a:endParaRPr>
          </a:p>
          <a:p>
            <a:pPr marL="0" indent="0">
              <a:buNone/>
            </a:pPr>
            <a:endParaRPr lang="en-US" sz="2000" dirty="0">
              <a:latin typeface="Cambria" pitchFamily="18" charset="0"/>
            </a:endParaRPr>
          </a:p>
        </p:txBody>
      </p:sp>
    </p:spTree>
    <p:extLst>
      <p:ext uri="{BB962C8B-B14F-4D97-AF65-F5344CB8AC3E}">
        <p14:creationId xmlns="" xmlns:p14="http://schemas.microsoft.com/office/powerpoint/2010/main" val="334255286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745</TotalTime>
  <Words>1320</Words>
  <Application>Microsoft Office PowerPoint</Application>
  <PresentationFormat>On-screen Show (4:3)</PresentationFormat>
  <Paragraphs>212</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Civic</vt:lpstr>
      <vt:lpstr>Tusculum Experience Class Your Roadmap to Success</vt:lpstr>
      <vt:lpstr>Four Year Plan: Freshman</vt:lpstr>
      <vt:lpstr>Four Year Plan: Sophomore</vt:lpstr>
      <vt:lpstr>Four Year Plan: Junior</vt:lpstr>
      <vt:lpstr>Four Year Plan: Senior</vt:lpstr>
      <vt:lpstr>It is Who You Know…</vt:lpstr>
      <vt:lpstr>Basic Steps</vt:lpstr>
      <vt:lpstr>Getting to Know You</vt:lpstr>
      <vt:lpstr>Getting to Know You, More…</vt:lpstr>
      <vt:lpstr>Career Search Process</vt:lpstr>
      <vt:lpstr>Career Services Website</vt:lpstr>
      <vt:lpstr>College Central Network </vt:lpstr>
      <vt:lpstr>Pioneer Certified Program</vt:lpstr>
      <vt:lpstr>Professionalism Form</vt:lpstr>
      <vt:lpstr>Social Media – Dynamite!</vt:lpstr>
      <vt:lpstr>Linkedin Profile-Online Networking </vt:lpstr>
      <vt:lpstr>Introductions on Linked In</vt:lpstr>
      <vt:lpstr>Informational Interviews</vt:lpstr>
      <vt:lpstr>Finding a Mentor</vt:lpstr>
      <vt:lpstr>Professional References</vt:lpstr>
      <vt:lpstr>Networking is Not All About You</vt:lpstr>
      <vt:lpstr>Professional Behavior</vt:lpstr>
      <vt:lpstr>Preparing the Resume &amp; Cover Letter</vt:lpstr>
      <vt:lpstr>Preparing for the Interview</vt:lpstr>
      <vt:lpstr>Preparing for the Interview II</vt:lpstr>
      <vt:lpstr>Preparing for the Interview III</vt:lpstr>
      <vt:lpstr>Sample Intern Workday</vt:lpstr>
      <vt:lpstr>Source: 2014 Grab-N-Go, National Association of Colleges and Employers</vt:lpstr>
      <vt:lpstr>Response Time after Interviewing</vt:lpstr>
      <vt:lpstr>The Job Offer</vt:lpstr>
      <vt:lpstr>Closing Remarks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Workshop Overview</dc:title>
  <dc:creator>User</dc:creator>
  <cp:lastModifiedBy>rlay</cp:lastModifiedBy>
  <cp:revision>89</cp:revision>
  <dcterms:created xsi:type="dcterms:W3CDTF">2013-08-11T23:30:25Z</dcterms:created>
  <dcterms:modified xsi:type="dcterms:W3CDTF">2014-10-09T17:30:36Z</dcterms:modified>
</cp:coreProperties>
</file>