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79" r:id="rId3"/>
    <p:sldId id="280" r:id="rId4"/>
    <p:sldId id="258" r:id="rId5"/>
    <p:sldId id="257" r:id="rId6"/>
    <p:sldId id="259" r:id="rId7"/>
    <p:sldId id="262" r:id="rId8"/>
    <p:sldId id="263" r:id="rId9"/>
    <p:sldId id="266" r:id="rId10"/>
    <p:sldId id="264" r:id="rId11"/>
    <p:sldId id="271" r:id="rId12"/>
    <p:sldId id="278" r:id="rId13"/>
    <p:sldId id="277" r:id="rId14"/>
    <p:sldId id="281" r:id="rId15"/>
    <p:sldId id="27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64" autoAdjust="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67" tIns="46584" rIns="93167" bIns="46584" rtlCol="0"/>
          <a:lstStyle>
            <a:lvl1pPr algn="r">
              <a:defRPr sz="1200"/>
            </a:lvl1pPr>
          </a:lstStyle>
          <a:p>
            <a:fld id="{C23ED1A5-BC9D-46DD-A99A-5A0F76BA7D52}" type="datetimeFigureOut">
              <a:rPr lang="en-US" smtClean="0"/>
              <a:pPr/>
              <a:t>11/3/2016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67" tIns="46584" rIns="93167" bIns="46584" rtlCol="0" anchor="b"/>
          <a:lstStyle>
            <a:lvl1pPr algn="r">
              <a:defRPr sz="1200"/>
            </a:lvl1pPr>
          </a:lstStyle>
          <a:p>
            <a:fld id="{04769541-3026-4347-8299-FBB3BE516385}"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3970340" y="0"/>
            <a:ext cx="3038475" cy="465138"/>
          </a:xfrm>
          <a:prstGeom prst="rect">
            <a:avLst/>
          </a:prstGeom>
        </p:spPr>
        <p:txBody>
          <a:bodyPr vert="horz" lIns="91430" tIns="45715" rIns="91430" bIns="45715" rtlCol="0"/>
          <a:lstStyle>
            <a:lvl1pPr algn="r">
              <a:defRPr sz="1200"/>
            </a:lvl1pPr>
          </a:lstStyle>
          <a:p>
            <a:fld id="{FB16920E-BC4F-4D74-BC55-C00D437986FC}" type="datetimeFigureOut">
              <a:rPr lang="en-US" smtClean="0"/>
              <a:pPr/>
              <a:t>11/3/2016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0" tIns="45715" rIns="91430"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30" tIns="45715" rIns="91430" bIns="45715" rtlCol="0" anchor="b"/>
          <a:lstStyle>
            <a:lvl1pPr algn="r">
              <a:defRPr sz="1200"/>
            </a:lvl1pPr>
          </a:lstStyle>
          <a:p>
            <a:fld id="{CBD8D25B-1E5E-4991-AFD0-1BAA76E315B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1. Assessments, career counseling, informational interviews </a:t>
            </a:r>
          </a:p>
          <a:p>
            <a:r>
              <a:rPr lang="en-US" dirty="0" smtClean="0"/>
              <a:t>2.  Find a Mentor/Cheerleader who can see the path ahead of you and communicate hope </a:t>
            </a:r>
          </a:p>
          <a:p>
            <a:r>
              <a:rPr lang="en-US" dirty="0" smtClean="0"/>
              <a:t>3. Linked In – yes / Facebook – no; College Central Network - yes</a:t>
            </a:r>
          </a:p>
          <a:p>
            <a:r>
              <a:rPr lang="en-US" dirty="0" smtClean="0"/>
              <a:t>4.  Linked in Picture (7x more likely to connect), join and attend professional association meetings </a:t>
            </a:r>
          </a:p>
          <a:p>
            <a:r>
              <a:rPr lang="en-US" dirty="0" smtClean="0"/>
              <a:t>5.  Research jobs, industries, companies and interviewers on internet sites-including Linked In, informational interviews also are helpful in this step .  Read Document Library Information on CCN </a:t>
            </a:r>
          </a:p>
          <a:p>
            <a:r>
              <a:rPr lang="en-US" dirty="0" smtClean="0"/>
              <a:t>6. Get a mentor, find someone working in the industry, in which you think you want to work, ask them to lunch or coffee (pay for lunch/coffee), be prepared with good questions – don’t waste their precious time, build relationship by asking them to multiple meetings, remember to thank them in person and thank you note, over time this person may b/c a mentor.  Be a mentor for someone else </a:t>
            </a:r>
          </a:p>
          <a:p>
            <a:r>
              <a:rPr lang="en-US" dirty="0" smtClean="0"/>
              <a:t>7.  Ask for a 2 or 3 sentence reference from current or former boss and coworker on Linked In </a:t>
            </a:r>
          </a:p>
          <a:p>
            <a:pPr marL="228575" indent="-228575">
              <a:buAutoNum type="arabicPeriod" startAt="8"/>
            </a:pPr>
            <a:r>
              <a:rPr lang="en-US" dirty="0" smtClean="0"/>
              <a:t>Volunteer in the community, attend professional meetings, exchange business cards, build a contact network on Outlook and Linked In, help others/don’t just ask for help; </a:t>
            </a:r>
          </a:p>
          <a:p>
            <a:pPr marL="228575" indent="-228575">
              <a:buAutoNum type="arabicPeriod" startAt="8"/>
            </a:pPr>
            <a:r>
              <a:rPr lang="en-US" dirty="0" smtClean="0"/>
              <a:t>9. Join professional associations, attend meetings, develop a professional presence online/branding, make some business cards ($20 for a “Do it your-self kit” at Staples) </a:t>
            </a:r>
          </a:p>
          <a:p>
            <a:r>
              <a:rPr lang="en-US" dirty="0" smtClean="0"/>
              <a:t>10. When you know yourself, the industry, company and interviewer –preparing the resume and interview skills is much easier and much more productive.  Prepare a targeted cover letter/resume/CV.  Practice doing a behavioral interview.  Be strategic in choosing where you want to apply/work. </a:t>
            </a:r>
          </a:p>
          <a:p>
            <a:r>
              <a:rPr lang="en-US" dirty="0" smtClean="0"/>
              <a:t> It takes longer than you think.  If you work on this over your 4 years then you will be much closer to your dream job.  If you wait until you graduate, it will likely take you 6 months to get your first interview and, 6 months to one year to find a job.</a:t>
            </a:r>
          </a:p>
          <a:p>
            <a:endParaRPr lang="en-US" dirty="0"/>
          </a:p>
        </p:txBody>
      </p:sp>
      <p:sp>
        <p:nvSpPr>
          <p:cNvPr id="4" name="Slide Number Placeholder 3"/>
          <p:cNvSpPr>
            <a:spLocks noGrp="1"/>
          </p:cNvSpPr>
          <p:nvPr>
            <p:ph type="sldNum" sz="quarter" idx="10"/>
          </p:nvPr>
        </p:nvSpPr>
        <p:spPr/>
        <p:txBody>
          <a:bodyPr/>
          <a:lstStyle/>
          <a:p>
            <a:fld id="{CBD8D25B-1E5E-4991-AFD0-1BAA76E315B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2AD0E4-40B5-4B1A-876E-C0546F510EC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5F2AD0E4-40B5-4B1A-876E-C0546F510ECF}"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5F2AD0E4-40B5-4B1A-876E-C0546F510ECF}"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8F6716-732E-48C0-83AB-52D7757E8CC3}" type="datetimeFigureOut">
              <a:rPr lang="en-US" smtClean="0"/>
              <a:pPr/>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2AD0E4-40B5-4B1A-876E-C0546F510ECF}"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F2AD0E4-40B5-4B1A-876E-C0546F510ECF}"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5F2AD0E4-40B5-4B1A-876E-C0546F510E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F2AD0E4-40B5-4B1A-876E-C0546F510E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F2AD0E4-40B5-4B1A-876E-C0546F510ECF}"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F78F6716-732E-48C0-83AB-52D7757E8CC3}" type="datetimeFigureOut">
              <a:rPr lang="en-US" smtClean="0"/>
              <a:pPr/>
              <a:t>11/3/2016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5F2AD0E4-40B5-4B1A-876E-C0546F510ECF}"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78F6716-732E-48C0-83AB-52D7757E8CC3}" type="datetimeFigureOut">
              <a:rPr lang="en-US" smtClean="0"/>
              <a:pPr/>
              <a:t>11/3/2016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8F6716-732E-48C0-83AB-52D7757E8CC3}" type="datetimeFigureOut">
              <a:rPr lang="en-US" smtClean="0"/>
              <a:pPr/>
              <a:t>11/3/2016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F2AD0E4-40B5-4B1A-876E-C0546F510ECF}"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eb.tusculum.edu/career/career-advice-video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areer.utk.edu/students/resumes-interviewing/" TargetMode="External"/><Relationship Id="rId2" Type="http://schemas.openxmlformats.org/officeDocument/2006/relationships/hyperlink" Target="http://web.tusculum.edu/career/resources/interview-tip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e_Ql_7NCk0o" TargetMode="External"/><Relationship Id="rId2" Type="http://schemas.openxmlformats.org/officeDocument/2006/relationships/hyperlink" Target="http://career.utk.edu/CS/wp-content/uploads/pdf/Dress-for-Success-Handout.pdf" TargetMode="External"/><Relationship Id="rId1" Type="http://schemas.openxmlformats.org/officeDocument/2006/relationships/slideLayout" Target="../slideLayouts/slideLayout2.xml"/><Relationship Id="rId4" Type="http://schemas.openxmlformats.org/officeDocument/2006/relationships/hyperlink" Target="http://web.tusculum.edu/career/career-advice-video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markrotoole/congratulations-graduate-eleven-reasons-why-i-will-never-hire-you" TargetMode="External"/><Relationship Id="rId2" Type="http://schemas.openxmlformats.org/officeDocument/2006/relationships/hyperlink" Target="https://www.youtube.com/watch?v=VV1cMmCKxm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llegecentral.com/tusculu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rlay@tusculu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eb.tusculum.edu/career/tusculum-student-four-year-pl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eb.tusculum.edu/career/career-assess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llegecentral.com/tusculum" TargetMode="External"/><Relationship Id="rId2" Type="http://schemas.openxmlformats.org/officeDocument/2006/relationships/hyperlink" Target="http://web.tusculum.edu/career/career-advice-vide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eb.tusculum.edu/career/career-advice-video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2057400"/>
          </a:xfrm>
        </p:spPr>
        <p:txBody>
          <a:bodyPr>
            <a:normAutofit/>
          </a:bodyPr>
          <a:lstStyle/>
          <a:p>
            <a:r>
              <a:rPr lang="en-US" dirty="0" smtClean="0">
                <a:solidFill>
                  <a:schemeClr val="tx1"/>
                </a:solidFill>
                <a:latin typeface="Cambria" pitchFamily="18" charset="0"/>
              </a:rPr>
              <a:t>How to Prepare for a CAREER LAUNCH</a:t>
            </a:r>
          </a:p>
          <a:p>
            <a:endParaRPr lang="en-US" dirty="0" smtClean="0">
              <a:solidFill>
                <a:schemeClr val="tx1"/>
              </a:solidFill>
              <a:latin typeface="Cambria" pitchFamily="18" charset="0"/>
            </a:endParaRPr>
          </a:p>
          <a:p>
            <a:r>
              <a:rPr lang="en-US" dirty="0" smtClean="0">
                <a:solidFill>
                  <a:schemeClr val="tx1"/>
                </a:solidFill>
                <a:latin typeface="Cambria" pitchFamily="18" charset="0"/>
              </a:rPr>
              <a:t>Presenter:  Robin LAy</a:t>
            </a:r>
          </a:p>
          <a:p>
            <a:endParaRPr lang="en-US" dirty="0" smtClean="0">
              <a:solidFill>
                <a:schemeClr val="tx1"/>
              </a:solidFill>
              <a:latin typeface="Cambria" pitchFamily="18" charset="0"/>
            </a:endParaRPr>
          </a:p>
          <a:p>
            <a:r>
              <a:rPr lang="en-US" dirty="0" smtClean="0">
                <a:solidFill>
                  <a:schemeClr val="tx1"/>
                </a:solidFill>
                <a:latin typeface="Cambria" pitchFamily="18" charset="0"/>
              </a:rPr>
              <a:t>Revised 11/3/16</a:t>
            </a:r>
          </a:p>
        </p:txBody>
      </p:sp>
      <p:sp>
        <p:nvSpPr>
          <p:cNvPr id="2" name="Title 1"/>
          <p:cNvSpPr>
            <a:spLocks noGrp="1"/>
          </p:cNvSpPr>
          <p:nvPr>
            <p:ph type="ctrTitle"/>
          </p:nvPr>
        </p:nvSpPr>
        <p:spPr/>
        <p:txBody>
          <a:bodyPr/>
          <a:lstStyle/>
          <a:p>
            <a:r>
              <a:rPr lang="en-US" dirty="0" smtClean="0">
                <a:latin typeface="Cambria" pitchFamily="18" charset="0"/>
              </a:rPr>
              <a:t>Your Roadmap to Success</a:t>
            </a:r>
            <a:endParaRPr lang="en-US" dirty="0">
              <a:latin typeface="Cambria" pitchFamily="18" charset="0"/>
            </a:endParaRPr>
          </a:p>
        </p:txBody>
      </p:sp>
    </p:spTree>
    <p:extLst>
      <p:ext uri="{BB962C8B-B14F-4D97-AF65-F5344CB8AC3E}">
        <p14:creationId xmlns:p14="http://schemas.microsoft.com/office/powerpoint/2010/main" xmlns="" val="471015283"/>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Social Media – Dynamite!</a:t>
            </a:r>
            <a:endParaRPr lang="en-US" dirty="0">
              <a:latin typeface="Cambria" pitchFamily="18" charset="0"/>
            </a:endParaRPr>
          </a:p>
        </p:txBody>
      </p:sp>
      <p:sp>
        <p:nvSpPr>
          <p:cNvPr id="3" name="Content Placeholder 2"/>
          <p:cNvSpPr>
            <a:spLocks noGrp="1"/>
          </p:cNvSpPr>
          <p:nvPr>
            <p:ph sz="quarter" idx="1"/>
          </p:nvPr>
        </p:nvSpPr>
        <p:spPr/>
        <p:txBody>
          <a:bodyPr/>
          <a:lstStyle/>
          <a:p>
            <a:r>
              <a:rPr lang="en-US" dirty="0" smtClean="0">
                <a:latin typeface="Cambria" pitchFamily="18" charset="0"/>
              </a:rPr>
              <a:t>Powerful Tool in careful hands!</a:t>
            </a:r>
          </a:p>
          <a:p>
            <a:pPr lvl="1"/>
            <a:r>
              <a:rPr lang="en-US" dirty="0" smtClean="0">
                <a:solidFill>
                  <a:schemeClr val="tx1"/>
                </a:solidFill>
                <a:latin typeface="Cambria" pitchFamily="18" charset="0"/>
              </a:rPr>
              <a:t>Clean up your Facebook, Twitter, My </a:t>
            </a:r>
            <a:r>
              <a:rPr lang="en-US" dirty="0">
                <a:solidFill>
                  <a:schemeClr val="tx1"/>
                </a:solidFill>
                <a:latin typeface="Cambria" pitchFamily="18" charset="0"/>
              </a:rPr>
              <a:t>S</a:t>
            </a:r>
            <a:r>
              <a:rPr lang="en-US" dirty="0" smtClean="0">
                <a:solidFill>
                  <a:schemeClr val="tx1"/>
                </a:solidFill>
                <a:latin typeface="Cambria" pitchFamily="18" charset="0"/>
              </a:rPr>
              <a:t>pace, and other accounts…</a:t>
            </a:r>
          </a:p>
          <a:p>
            <a:pPr lvl="2"/>
            <a:r>
              <a:rPr lang="en-US" dirty="0" smtClean="0">
                <a:latin typeface="Cambria" pitchFamily="18" charset="0"/>
              </a:rPr>
              <a:t>No drinking or otherwise questionable pictures</a:t>
            </a:r>
          </a:p>
          <a:p>
            <a:pPr lvl="2"/>
            <a:r>
              <a:rPr lang="en-US" dirty="0" smtClean="0">
                <a:latin typeface="Cambria" pitchFamily="18" charset="0"/>
              </a:rPr>
              <a:t>No Social/Political Commentary</a:t>
            </a:r>
          </a:p>
          <a:p>
            <a:pPr lvl="2"/>
            <a:r>
              <a:rPr lang="en-US" dirty="0" smtClean="0">
                <a:latin typeface="Cambria" pitchFamily="18" charset="0"/>
              </a:rPr>
              <a:t>No negative comments (It’s a small world)</a:t>
            </a:r>
          </a:p>
          <a:p>
            <a:pPr lvl="2"/>
            <a:r>
              <a:rPr lang="en-US" dirty="0" smtClean="0">
                <a:latin typeface="Cambria" pitchFamily="18" charset="0"/>
              </a:rPr>
              <a:t>No disrespecting of boss or coworkers (current or past)</a:t>
            </a:r>
          </a:p>
          <a:p>
            <a:pPr lvl="2"/>
            <a:r>
              <a:rPr lang="en-US" dirty="0" smtClean="0">
                <a:latin typeface="Cambria" pitchFamily="18" charset="0"/>
              </a:rPr>
              <a:t>No foul language</a:t>
            </a:r>
          </a:p>
          <a:p>
            <a:pPr lvl="2"/>
            <a:r>
              <a:rPr lang="en-US" dirty="0" smtClean="0">
                <a:latin typeface="Cambria" pitchFamily="18" charset="0"/>
              </a:rPr>
              <a:t>Monitor your protections- regularly</a:t>
            </a:r>
          </a:p>
          <a:p>
            <a:pPr lvl="2">
              <a:buNone/>
            </a:pPr>
            <a:endParaRPr lang="en-US" dirty="0" smtClean="0">
              <a:latin typeface="Cambria" pitchFamily="18" charset="0"/>
            </a:endParaRPr>
          </a:p>
          <a:p>
            <a:r>
              <a:rPr lang="en-US" dirty="0" smtClean="0">
                <a:latin typeface="Cambria" pitchFamily="18" charset="0"/>
              </a:rPr>
              <a:t>Be Smart on Social Media Video</a:t>
            </a:r>
          </a:p>
          <a:p>
            <a:pPr lvl="1"/>
            <a:r>
              <a:rPr lang="en-US" dirty="0" smtClean="0">
                <a:solidFill>
                  <a:schemeClr val="tx1"/>
                </a:solidFill>
                <a:latin typeface="Cambria" pitchFamily="18" charset="0"/>
                <a:hlinkClick r:id="rId2"/>
              </a:rPr>
              <a:t>http://web.tusculum.edu/career/career-advice-videos/</a:t>
            </a:r>
            <a:r>
              <a:rPr lang="en-US" dirty="0" smtClean="0">
                <a:solidFill>
                  <a:schemeClr val="tx1"/>
                </a:solidFill>
                <a:latin typeface="Cambria" pitchFamily="18" charset="0"/>
              </a:rPr>
              <a:t> </a:t>
            </a:r>
          </a:p>
          <a:p>
            <a:pPr lvl="2"/>
            <a:endParaRPr lang="en-US" dirty="0" smtClean="0">
              <a:latin typeface="Cambria" pitchFamily="18" charset="0"/>
            </a:endParaRPr>
          </a:p>
        </p:txBody>
      </p:sp>
    </p:spTree>
    <p:extLst>
      <p:ext uri="{BB962C8B-B14F-4D97-AF65-F5344CB8AC3E}">
        <p14:creationId xmlns:p14="http://schemas.microsoft.com/office/powerpoint/2010/main" xmlns="" val="31050382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Preparing the Resume &amp; Cover Lett</a:t>
            </a:r>
            <a:r>
              <a:rPr lang="en-US" dirty="0" smtClean="0"/>
              <a:t>er</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latin typeface="Cambria" pitchFamily="18" charset="0"/>
            </a:endParaRPr>
          </a:p>
          <a:p>
            <a:r>
              <a:rPr lang="en-US" dirty="0" smtClean="0">
                <a:latin typeface="Cambria" pitchFamily="18" charset="0"/>
              </a:rPr>
              <a:t>Edit, Edit, Edit…Proofread, Proofread, Proofread!!!</a:t>
            </a:r>
          </a:p>
          <a:p>
            <a:pPr>
              <a:buNone/>
            </a:pPr>
            <a:endParaRPr lang="en-US" dirty="0" smtClean="0">
              <a:latin typeface="Cambria" pitchFamily="18" charset="0"/>
            </a:endParaRPr>
          </a:p>
          <a:p>
            <a:r>
              <a:rPr lang="en-US" dirty="0" smtClean="0">
                <a:latin typeface="Cambria" pitchFamily="18" charset="0"/>
              </a:rPr>
              <a:t>Use a targeted resume and cover letter for each job to which you apply.</a:t>
            </a:r>
          </a:p>
          <a:p>
            <a:r>
              <a:rPr lang="en-US" dirty="0" smtClean="0">
                <a:latin typeface="Cambria" pitchFamily="18" charset="0"/>
              </a:rPr>
              <a:t>College Central Network – Resume Builder</a:t>
            </a:r>
          </a:p>
          <a:p>
            <a:r>
              <a:rPr lang="en-US" dirty="0" smtClean="0">
                <a:latin typeface="Cambria" pitchFamily="18" charset="0"/>
              </a:rPr>
              <a:t>Interview &amp; Resume Tips – </a:t>
            </a:r>
            <a:r>
              <a:rPr lang="en-US" dirty="0" smtClean="0">
                <a:latin typeface="Cambria" pitchFamily="18" charset="0"/>
                <a:hlinkClick r:id="rId2"/>
              </a:rPr>
              <a:t>http://web.tusculum.edu/career/resources/interview-tips/</a:t>
            </a:r>
            <a:r>
              <a:rPr lang="en-US" dirty="0" smtClean="0">
                <a:latin typeface="Cambria" pitchFamily="18" charset="0"/>
              </a:rPr>
              <a:t> </a:t>
            </a:r>
          </a:p>
          <a:p>
            <a:r>
              <a:rPr lang="en-US" dirty="0" smtClean="0">
                <a:latin typeface="Cambria" pitchFamily="18" charset="0"/>
              </a:rPr>
              <a:t>UTK site:  </a:t>
            </a:r>
            <a:r>
              <a:rPr lang="en-US" dirty="0" smtClean="0">
                <a:latin typeface="Cambria" pitchFamily="18" charset="0"/>
                <a:hlinkClick r:id="rId3"/>
              </a:rPr>
              <a:t>http://career.utk.edu/students/resumes-interviewing/</a:t>
            </a:r>
            <a:r>
              <a:rPr lang="en-US" dirty="0" smtClean="0">
                <a:latin typeface="Cambria" pitchFamily="18" charset="0"/>
              </a:rPr>
              <a:t> </a:t>
            </a:r>
            <a:endParaRPr lang="en-US" dirty="0">
              <a:latin typeface="Cambria" pitchFamily="18" charset="0"/>
            </a:endParaRPr>
          </a:p>
        </p:txBody>
      </p:sp>
    </p:spTree>
    <p:extLst>
      <p:ext uri="{BB962C8B-B14F-4D97-AF65-F5344CB8AC3E}">
        <p14:creationId xmlns:p14="http://schemas.microsoft.com/office/powerpoint/2010/main" xmlns="" val="24579719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Preparing for Interviews I	</a:t>
            </a:r>
            <a:endParaRPr lang="en-US" dirty="0"/>
          </a:p>
        </p:txBody>
      </p:sp>
      <p:sp>
        <p:nvSpPr>
          <p:cNvPr id="2" name="Content Placeholder 1"/>
          <p:cNvSpPr>
            <a:spLocks noGrp="1"/>
          </p:cNvSpPr>
          <p:nvPr>
            <p:ph sz="quarter" idx="1"/>
          </p:nvPr>
        </p:nvSpPr>
        <p:spPr/>
        <p:txBody>
          <a:bodyPr>
            <a:normAutofit fontScale="92500" lnSpcReduction="20000"/>
          </a:bodyPr>
          <a:lstStyle/>
          <a:p>
            <a:r>
              <a:rPr lang="en-US" dirty="0" smtClean="0">
                <a:latin typeface="+mj-lt"/>
              </a:rPr>
              <a:t>Research the company online</a:t>
            </a:r>
          </a:p>
          <a:p>
            <a:r>
              <a:rPr lang="en-US" dirty="0" smtClean="0">
                <a:latin typeface="+mj-lt"/>
              </a:rPr>
              <a:t>Rehearse questions (employer will ask)</a:t>
            </a:r>
          </a:p>
          <a:p>
            <a:r>
              <a:rPr lang="en-US" dirty="0" smtClean="0">
                <a:latin typeface="+mj-lt"/>
              </a:rPr>
              <a:t>Prepare questions (to ask employer)</a:t>
            </a:r>
          </a:p>
          <a:p>
            <a:r>
              <a:rPr lang="en-US" dirty="0" smtClean="0">
                <a:latin typeface="+mj-lt"/>
              </a:rPr>
              <a:t>Send a thank you note within 24 hours of interview</a:t>
            </a:r>
          </a:p>
          <a:p>
            <a:pPr>
              <a:buNone/>
            </a:pPr>
            <a:endParaRPr lang="en-US" dirty="0" smtClean="0">
              <a:latin typeface="+mj-lt"/>
            </a:endParaRPr>
          </a:p>
          <a:p>
            <a:r>
              <a:rPr lang="en-US" dirty="0" smtClean="0">
                <a:latin typeface="+mj-lt"/>
              </a:rPr>
              <a:t>Dress for Success: </a:t>
            </a:r>
            <a:r>
              <a:rPr lang="en-US" dirty="0" smtClean="0">
                <a:latin typeface="+mj-lt"/>
                <a:hlinkClick r:id="rId2"/>
              </a:rPr>
              <a:t>http://career.utk.edu/CS/wp-content/uploads/pdf/Dress-for-Success-Handout.pdf</a:t>
            </a:r>
            <a:r>
              <a:rPr lang="en-US" dirty="0" smtClean="0">
                <a:latin typeface="+mj-lt"/>
              </a:rPr>
              <a:t> </a:t>
            </a:r>
          </a:p>
          <a:p>
            <a:r>
              <a:rPr lang="en-US" dirty="0" smtClean="0">
                <a:latin typeface="+mj-lt"/>
              </a:rPr>
              <a:t>Can You Tell the Difference AD: </a:t>
            </a:r>
            <a:r>
              <a:rPr lang="en-US" dirty="0" smtClean="0">
                <a:latin typeface="+mj-lt"/>
                <a:hlinkClick r:id="rId3"/>
              </a:rPr>
              <a:t>https://www.youtube.com/watch?v=e_Ql_7NCk0o</a:t>
            </a:r>
            <a:endParaRPr lang="en-US" dirty="0" smtClean="0">
              <a:latin typeface="+mj-lt"/>
            </a:endParaRPr>
          </a:p>
          <a:p>
            <a:pPr>
              <a:buNone/>
            </a:pPr>
            <a:endParaRPr lang="en-US" dirty="0" smtClean="0">
              <a:latin typeface="+mj-lt"/>
            </a:endParaRPr>
          </a:p>
          <a:p>
            <a:r>
              <a:rPr lang="en-US" dirty="0" smtClean="0">
                <a:latin typeface="+mj-lt"/>
              </a:rPr>
              <a:t>Top Ten Interview Mistakes Video: </a:t>
            </a:r>
            <a:r>
              <a:rPr lang="en-US" dirty="0" smtClean="0">
                <a:latin typeface="+mj-lt"/>
                <a:hlinkClick r:id="rId4"/>
              </a:rPr>
              <a:t>http://web.tusculum.edu/career/career-advice-videos/</a:t>
            </a:r>
            <a:r>
              <a:rPr lang="en-US" dirty="0" smtClean="0">
                <a:latin typeface="+mj-lt"/>
              </a:rPr>
              <a:t> </a:t>
            </a:r>
          </a:p>
          <a:p>
            <a:endParaRPr lang="en-US" dirty="0" smtClean="0">
              <a:latin typeface="+mj-lt"/>
            </a:endParaRP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Preparing for Interviews II</a:t>
            </a:r>
            <a:endParaRPr lang="en-US" dirty="0"/>
          </a:p>
        </p:txBody>
      </p:sp>
      <p:sp>
        <p:nvSpPr>
          <p:cNvPr id="2" name="Content Placeholder 1"/>
          <p:cNvSpPr>
            <a:spLocks noGrp="1"/>
          </p:cNvSpPr>
          <p:nvPr>
            <p:ph sz="quarter" idx="1"/>
          </p:nvPr>
        </p:nvSpPr>
        <p:spPr/>
        <p:txBody>
          <a:bodyPr>
            <a:normAutofit/>
          </a:bodyPr>
          <a:lstStyle/>
          <a:p>
            <a:r>
              <a:rPr lang="en-US" dirty="0" smtClean="0">
                <a:latin typeface="+mj-lt"/>
              </a:rPr>
              <a:t>Body Language Video:  </a:t>
            </a:r>
            <a:r>
              <a:rPr lang="en-US" u="sng" dirty="0" smtClean="0">
                <a:latin typeface="+mj-lt"/>
                <a:hlinkClick r:id="rId2"/>
              </a:rPr>
              <a:t>https://www.youtube.com/watch?v=VV1cMmCKxmY</a:t>
            </a:r>
            <a:r>
              <a:rPr lang="en-US" dirty="0" smtClean="0">
                <a:latin typeface="+mj-lt"/>
              </a:rPr>
              <a:t> </a:t>
            </a:r>
          </a:p>
          <a:p>
            <a:pPr>
              <a:buNone/>
            </a:pPr>
            <a:endParaRPr lang="en-US" dirty="0" smtClean="0">
              <a:latin typeface="+mj-lt"/>
            </a:endParaRPr>
          </a:p>
          <a:p>
            <a:pPr lvl="0"/>
            <a:r>
              <a:rPr lang="en-US" dirty="0" smtClean="0">
                <a:latin typeface="+mj-lt"/>
              </a:rPr>
              <a:t>Eleven Reasons Why You Won’t Get Hired: </a:t>
            </a:r>
            <a:r>
              <a:rPr lang="en-US" u="sng" dirty="0" smtClean="0">
                <a:latin typeface="+mj-lt"/>
                <a:hlinkClick r:id="rId3"/>
              </a:rPr>
              <a:t>http://www.slideshare.net/markrotoole/congratulations-graduate-eleven-reasons-why-i-will-never-hire-you</a:t>
            </a:r>
            <a:r>
              <a:rPr lang="en-US" dirty="0" smtClean="0">
                <a:latin typeface="+mj-lt"/>
              </a:rPr>
              <a:t> </a:t>
            </a:r>
          </a:p>
          <a:p>
            <a:pPr lvl="0"/>
            <a:endParaRPr lang="en-US" dirty="0" smtClean="0">
              <a:latin typeface="+mj-lt"/>
            </a:endParaRPr>
          </a:p>
          <a:p>
            <a:endParaRPr lang="en-US"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Pioneer Certified Program Checklist</a:t>
            </a:r>
            <a:endParaRPr lang="en-US" dirty="0"/>
          </a:p>
        </p:txBody>
      </p:sp>
      <p:sp>
        <p:nvSpPr>
          <p:cNvPr id="3" name="Content Placeholder 2"/>
          <p:cNvSpPr>
            <a:spLocks noGrp="1"/>
          </p:cNvSpPr>
          <p:nvPr>
            <p:ph sz="quarter" idx="1"/>
          </p:nvPr>
        </p:nvSpPr>
        <p:spPr/>
        <p:txBody>
          <a:bodyPr>
            <a:normAutofit/>
          </a:bodyPr>
          <a:lstStyle/>
          <a:p>
            <a:r>
              <a:rPr lang="en-US" dirty="0" smtClean="0"/>
              <a:t>Complete Student Registration on CCN at </a:t>
            </a:r>
            <a:r>
              <a:rPr lang="en-US" dirty="0" smtClean="0">
                <a:hlinkClick r:id="rId2"/>
              </a:rPr>
              <a:t>www.collegecentral.com/tusculum</a:t>
            </a:r>
            <a:endParaRPr lang="en-US" dirty="0" smtClean="0"/>
          </a:p>
          <a:p>
            <a:r>
              <a:rPr lang="en-US" dirty="0" smtClean="0"/>
              <a:t>Complete a Career Assessment: </a:t>
            </a:r>
          </a:p>
          <a:p>
            <a:pPr lvl="1"/>
            <a:r>
              <a:rPr lang="en-US" dirty="0" smtClean="0"/>
              <a:t>(Woofound recommended)</a:t>
            </a:r>
          </a:p>
          <a:p>
            <a:r>
              <a:rPr lang="en-US" dirty="0" smtClean="0"/>
              <a:t>Resume Review </a:t>
            </a:r>
          </a:p>
          <a:p>
            <a:r>
              <a:rPr lang="en-US" dirty="0" smtClean="0"/>
              <a:t>Professional Conduct Requirement </a:t>
            </a:r>
          </a:p>
          <a:p>
            <a:r>
              <a:rPr lang="en-US" dirty="0" smtClean="0"/>
              <a:t>Networking Requirement </a:t>
            </a:r>
          </a:p>
          <a:p>
            <a:r>
              <a:rPr lang="en-US" dirty="0" smtClean="0"/>
              <a:t>Active Interviewing Requirement </a:t>
            </a:r>
          </a:p>
          <a:p>
            <a:r>
              <a:rPr lang="en-US" dirty="0" smtClean="0"/>
              <a:t>Benefits to </a:t>
            </a:r>
            <a:r>
              <a:rPr lang="en-US" smtClean="0"/>
              <a:t>Pioneer Certification</a:t>
            </a:r>
            <a:endParaRPr lang="en-US" dirty="0" smtClean="0"/>
          </a:p>
          <a:p>
            <a:pPr lvl="1">
              <a:buNone/>
            </a:pPr>
            <a:endParaRPr lang="en-US" dirty="0" smtClean="0"/>
          </a:p>
          <a:p>
            <a:pPr lvl="1">
              <a:buFont typeface="Arial" pitchFamily="34" charset="0"/>
              <a:buChar cha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Closing Remarks</a:t>
            </a:r>
            <a:endParaRPr lang="en-US" dirty="0">
              <a:latin typeface="Cambria" pitchFamily="18" charset="0"/>
            </a:endParaRPr>
          </a:p>
        </p:txBody>
      </p:sp>
      <p:sp>
        <p:nvSpPr>
          <p:cNvPr id="3" name="Content Placeholder 2"/>
          <p:cNvSpPr>
            <a:spLocks noGrp="1"/>
          </p:cNvSpPr>
          <p:nvPr>
            <p:ph sz="quarter" idx="1"/>
          </p:nvPr>
        </p:nvSpPr>
        <p:spPr/>
        <p:txBody>
          <a:bodyPr>
            <a:normAutofit fontScale="92500"/>
          </a:bodyPr>
          <a:lstStyle/>
          <a:p>
            <a:endParaRPr lang="en-US" dirty="0" smtClean="0">
              <a:latin typeface="Cambria" pitchFamily="18" charset="0"/>
            </a:endParaRPr>
          </a:p>
          <a:p>
            <a:r>
              <a:rPr lang="en-US" dirty="0" smtClean="0">
                <a:latin typeface="Cambria" pitchFamily="18" charset="0"/>
              </a:rPr>
              <a:t>Career Services  - Room # 307 Niswonger Commons</a:t>
            </a:r>
          </a:p>
          <a:p>
            <a:r>
              <a:rPr lang="en-US" dirty="0" smtClean="0">
                <a:latin typeface="Cambria" pitchFamily="18" charset="0"/>
              </a:rPr>
              <a:t>Director, Robin Lay </a:t>
            </a:r>
          </a:p>
          <a:p>
            <a:pPr lvl="1"/>
            <a:r>
              <a:rPr lang="en-US" dirty="0" smtClean="0">
                <a:solidFill>
                  <a:schemeClr val="tx1"/>
                </a:solidFill>
                <a:latin typeface="Cambria" pitchFamily="18" charset="0"/>
              </a:rPr>
              <a:t>Email:  </a:t>
            </a:r>
            <a:r>
              <a:rPr lang="en-US" dirty="0" smtClean="0">
                <a:solidFill>
                  <a:schemeClr val="tx1"/>
                </a:solidFill>
                <a:latin typeface="Cambria" pitchFamily="18" charset="0"/>
                <a:hlinkClick r:id="rId2"/>
              </a:rPr>
              <a:t>rlay@tusculum.edu</a:t>
            </a:r>
            <a:endParaRPr lang="en-US" dirty="0" smtClean="0">
              <a:solidFill>
                <a:schemeClr val="tx1"/>
              </a:solidFill>
              <a:latin typeface="Cambria" pitchFamily="18" charset="0"/>
            </a:endParaRPr>
          </a:p>
          <a:p>
            <a:pPr lvl="1"/>
            <a:r>
              <a:rPr lang="en-US" dirty="0" smtClean="0">
                <a:solidFill>
                  <a:schemeClr val="tx1"/>
                </a:solidFill>
                <a:latin typeface="Cambria" pitchFamily="18" charset="0"/>
              </a:rPr>
              <a:t>Phone:  423-636-7447</a:t>
            </a:r>
          </a:p>
          <a:p>
            <a:pPr lvl="1"/>
            <a:r>
              <a:rPr lang="en-US" dirty="0" smtClean="0">
                <a:solidFill>
                  <a:schemeClr val="tx1"/>
                </a:solidFill>
                <a:latin typeface="Cambria" pitchFamily="18" charset="0"/>
              </a:rPr>
              <a:t>Available most weekdays by appointment (9am-5pm)</a:t>
            </a:r>
          </a:p>
          <a:p>
            <a:pPr lvl="1"/>
            <a:r>
              <a:rPr lang="en-US" dirty="0" smtClean="0">
                <a:solidFill>
                  <a:schemeClr val="tx1"/>
                </a:solidFill>
                <a:latin typeface="Cambria" pitchFamily="18" charset="0"/>
              </a:rPr>
              <a:t>Evening appointments available on a limited basis, by appointment</a:t>
            </a:r>
          </a:p>
          <a:p>
            <a:pPr lvl="1"/>
            <a:r>
              <a:rPr lang="en-US" dirty="0" smtClean="0">
                <a:solidFill>
                  <a:schemeClr val="tx1"/>
                </a:solidFill>
                <a:latin typeface="Cambria" pitchFamily="18" charset="0"/>
              </a:rPr>
              <a:t>Drop-in hours most weekdays (3pm-4pm)- for (15 minute)</a:t>
            </a:r>
          </a:p>
          <a:p>
            <a:pPr lvl="1"/>
            <a:r>
              <a:rPr lang="en-US" dirty="0" smtClean="0">
                <a:solidFill>
                  <a:schemeClr val="tx1"/>
                </a:solidFill>
                <a:latin typeface="Cambria" pitchFamily="18" charset="0"/>
              </a:rPr>
              <a:t>Appointments  also available for  Tusculum  Alumni</a:t>
            </a:r>
          </a:p>
          <a:p>
            <a:pPr lvl="1">
              <a:buNone/>
            </a:pPr>
            <a:endParaRPr lang="en-US" dirty="0" smtClean="0">
              <a:solidFill>
                <a:schemeClr val="tx1"/>
              </a:solidFill>
              <a:latin typeface="Cambria" pitchFamily="18" charset="0"/>
            </a:endParaRPr>
          </a:p>
          <a:p>
            <a:pPr lvl="1">
              <a:buNone/>
            </a:pPr>
            <a:r>
              <a:rPr lang="en-US" sz="2400" dirty="0" smtClean="0">
                <a:solidFill>
                  <a:schemeClr val="tx1"/>
                </a:solidFill>
                <a:latin typeface="Cambria" pitchFamily="18" charset="0"/>
              </a:rPr>
              <a:t>Stay motivated the job search is a marathon not a sprint!</a:t>
            </a:r>
          </a:p>
          <a:p>
            <a:pPr lvl="1"/>
            <a:endParaRPr lang="en-US" dirty="0">
              <a:latin typeface="Cambria" pitchFamily="18" charset="0"/>
            </a:endParaRPr>
          </a:p>
        </p:txBody>
      </p:sp>
    </p:spTree>
    <p:extLst>
      <p:ext uri="{BB962C8B-B14F-4D97-AF65-F5344CB8AC3E}">
        <p14:creationId xmlns:p14="http://schemas.microsoft.com/office/powerpoint/2010/main" xmlns="" val="20338410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Four-Year-Plan</a:t>
            </a:r>
            <a:endParaRPr lang="en-US" dirty="0"/>
          </a:p>
        </p:txBody>
      </p:sp>
      <p:sp>
        <p:nvSpPr>
          <p:cNvPr id="3" name="Content Placeholder 2"/>
          <p:cNvSpPr>
            <a:spLocks noGrp="1"/>
          </p:cNvSpPr>
          <p:nvPr>
            <p:ph sz="quarter" idx="1"/>
          </p:nvPr>
        </p:nvSpPr>
        <p:spPr/>
        <p:txBody>
          <a:bodyPr>
            <a:normAutofit/>
          </a:bodyPr>
          <a:lstStyle/>
          <a:p>
            <a:r>
              <a:rPr lang="en-US" dirty="0" smtClean="0"/>
              <a:t>A comprehensive Four-Year-Plan is available to you on the Tusculum Career Services website at:</a:t>
            </a:r>
          </a:p>
          <a:p>
            <a:pPr lvl="1"/>
            <a:r>
              <a:rPr lang="en-US" dirty="0" smtClean="0">
                <a:hlinkClick r:id="rId2"/>
              </a:rPr>
              <a:t>http://web.tusculum.edu/career/tusculum-student-four-year-plan/</a:t>
            </a:r>
            <a:endParaRPr lang="en-US" dirty="0" smtClean="0"/>
          </a:p>
          <a:p>
            <a:r>
              <a:rPr lang="en-US" i="1" dirty="0" smtClean="0"/>
              <a:t>Doors of opportunity open at critical times during your college career.  Only those who have prepared will be ready to walk through those doors, when they open.  Some of those doors will close before you graduate, never to open again.  Each door leads to another door.  Don’t miss your golden opportunity!</a:t>
            </a:r>
          </a:p>
          <a:p>
            <a:pPr lv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Advising &amp; Career Advising</a:t>
            </a:r>
            <a:endParaRPr lang="en-US" dirty="0"/>
          </a:p>
        </p:txBody>
      </p:sp>
      <p:sp>
        <p:nvSpPr>
          <p:cNvPr id="3" name="Content Placeholder 2"/>
          <p:cNvSpPr>
            <a:spLocks noGrp="1"/>
          </p:cNvSpPr>
          <p:nvPr>
            <p:ph sz="quarter" idx="1"/>
          </p:nvPr>
        </p:nvSpPr>
        <p:spPr/>
        <p:txBody>
          <a:bodyPr/>
          <a:lstStyle/>
          <a:p>
            <a:r>
              <a:rPr lang="en-US" dirty="0" smtClean="0"/>
              <a:t>Every time you meet with your Academic Advisor, consider how your academic goals will help you achieve your career goals.  </a:t>
            </a:r>
          </a:p>
          <a:p>
            <a:r>
              <a:rPr lang="en-US" i="1" dirty="0" smtClean="0"/>
              <a:t>Every semester </a:t>
            </a:r>
            <a:r>
              <a:rPr lang="en-US" dirty="0" smtClean="0"/>
              <a:t>assess your progress toward your career goals.  Review the Four-Year-Plan.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It is Who You Know…</a:t>
            </a:r>
            <a:endParaRPr lang="en-US" dirty="0">
              <a:latin typeface="Cambria" pitchFamily="18" charset="0"/>
            </a:endParaRPr>
          </a:p>
        </p:txBody>
      </p:sp>
      <p:sp>
        <p:nvSpPr>
          <p:cNvPr id="3" name="Content Placeholder 2"/>
          <p:cNvSpPr>
            <a:spLocks noGrp="1"/>
          </p:cNvSpPr>
          <p:nvPr>
            <p:ph sz="quarter" idx="1"/>
          </p:nvPr>
        </p:nvSpPr>
        <p:spPr/>
        <p:txBody>
          <a:bodyPr>
            <a:normAutofit fontScale="92500" lnSpcReduction="10000"/>
          </a:bodyPr>
          <a:lstStyle/>
          <a:p>
            <a:pPr marL="514350" indent="-514350"/>
            <a:r>
              <a:rPr lang="en-US" sz="2800" dirty="0" smtClean="0">
                <a:latin typeface="Cambria" pitchFamily="18" charset="0"/>
              </a:rPr>
              <a:t>Definition of Success: (paraphrased)</a:t>
            </a:r>
          </a:p>
          <a:p>
            <a:pPr marL="514350" indent="-514350">
              <a:buNone/>
            </a:pPr>
            <a:r>
              <a:rPr lang="en-US" sz="2800" dirty="0" smtClean="0">
                <a:latin typeface="Cambria" pitchFamily="18" charset="0"/>
              </a:rPr>
              <a:t>	</a:t>
            </a:r>
            <a:r>
              <a:rPr lang="en-US" sz="2400" dirty="0" smtClean="0">
                <a:latin typeface="Cambria" pitchFamily="18" charset="0"/>
              </a:rPr>
              <a:t>“Where preparation meets opportunity.” – Winston  Churchill </a:t>
            </a:r>
          </a:p>
          <a:p>
            <a:pPr marL="514350" indent="-514350"/>
            <a:endParaRPr lang="en-US" dirty="0" smtClean="0">
              <a:latin typeface="Cambria" pitchFamily="18" charset="0"/>
            </a:endParaRPr>
          </a:p>
          <a:p>
            <a:pPr marL="514350" indent="-514350"/>
            <a:r>
              <a:rPr lang="en-US" dirty="0" smtClean="0">
                <a:latin typeface="Cambria" pitchFamily="18" charset="0"/>
              </a:rPr>
              <a:t>Know Yourself</a:t>
            </a:r>
          </a:p>
          <a:p>
            <a:pPr marL="514350" indent="-514350">
              <a:buNone/>
            </a:pPr>
            <a:endParaRPr lang="en-US" dirty="0" smtClean="0">
              <a:latin typeface="Cambria" pitchFamily="18" charset="0"/>
            </a:endParaRPr>
          </a:p>
          <a:p>
            <a:pPr marL="514350" indent="-514350"/>
            <a:r>
              <a:rPr lang="en-US" dirty="0" smtClean="0">
                <a:latin typeface="Cambria" pitchFamily="18" charset="0"/>
              </a:rPr>
              <a:t>Know Industry</a:t>
            </a:r>
          </a:p>
          <a:p>
            <a:pPr marL="514350" indent="-514350">
              <a:buNone/>
            </a:pPr>
            <a:endParaRPr lang="en-US" dirty="0" smtClean="0">
              <a:latin typeface="Cambria" pitchFamily="18" charset="0"/>
            </a:endParaRPr>
          </a:p>
          <a:p>
            <a:pPr marL="514350" indent="-514350"/>
            <a:r>
              <a:rPr lang="en-US" dirty="0" smtClean="0">
                <a:latin typeface="Cambria" pitchFamily="18" charset="0"/>
              </a:rPr>
              <a:t>Know Employer</a:t>
            </a:r>
          </a:p>
          <a:p>
            <a:pPr marL="514350" indent="-514350"/>
            <a:endParaRPr lang="en-US" dirty="0" smtClean="0">
              <a:latin typeface="Cambria" pitchFamily="18" charset="0"/>
            </a:endParaRPr>
          </a:p>
          <a:p>
            <a:pPr marL="514350" indent="-514350"/>
            <a:r>
              <a:rPr lang="en-US" dirty="0" smtClean="0">
                <a:latin typeface="Cambria" pitchFamily="18" charset="0"/>
              </a:rPr>
              <a:t>Know Job</a:t>
            </a:r>
            <a:endParaRPr lang="en-US" dirty="0">
              <a:latin typeface="Cambria" pitchFamily="18" charset="0"/>
            </a:endParaRPr>
          </a:p>
        </p:txBody>
      </p:sp>
    </p:spTree>
    <p:extLst>
      <p:ext uri="{BB962C8B-B14F-4D97-AF65-F5344CB8AC3E}">
        <p14:creationId xmlns:p14="http://schemas.microsoft.com/office/powerpoint/2010/main" xmlns="" val="24125243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The Basics Steps of a Job Search</a:t>
            </a:r>
            <a:endParaRPr lang="en-US" dirty="0">
              <a:latin typeface="Cambria" pitchFamily="18" charset="0"/>
            </a:endParaRPr>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sz="2600" dirty="0" smtClean="0">
                <a:latin typeface="Cambria" pitchFamily="18" charset="0"/>
              </a:rPr>
              <a:t>Career Assessment</a:t>
            </a:r>
          </a:p>
          <a:p>
            <a:pPr marL="514350" indent="-514350">
              <a:buFont typeface="+mj-lt"/>
              <a:buAutoNum type="arabicPeriod"/>
            </a:pPr>
            <a:r>
              <a:rPr lang="en-US" sz="2600" dirty="0" smtClean="0">
                <a:latin typeface="Cambria" pitchFamily="18" charset="0"/>
              </a:rPr>
              <a:t>Networking </a:t>
            </a:r>
          </a:p>
          <a:p>
            <a:pPr marL="514350" indent="-514350">
              <a:buFont typeface="+mj-lt"/>
              <a:buAutoNum type="arabicPeriod"/>
            </a:pPr>
            <a:r>
              <a:rPr lang="en-US" sz="2600" dirty="0" smtClean="0">
                <a:latin typeface="Cambria" pitchFamily="18" charset="0"/>
              </a:rPr>
              <a:t>Linkedin Profile &amp; College Central Network</a:t>
            </a:r>
          </a:p>
          <a:p>
            <a:pPr marL="514350" indent="-514350">
              <a:buFont typeface="+mj-lt"/>
              <a:buAutoNum type="arabicPeriod"/>
            </a:pPr>
            <a:r>
              <a:rPr lang="en-US" sz="2600" dirty="0" smtClean="0">
                <a:latin typeface="Cambria" pitchFamily="18" charset="0"/>
              </a:rPr>
              <a:t>Informational Interviews / Mentor</a:t>
            </a:r>
          </a:p>
          <a:p>
            <a:pPr marL="514350" indent="-514350">
              <a:buFont typeface="+mj-lt"/>
              <a:buAutoNum type="arabicPeriod"/>
            </a:pPr>
            <a:r>
              <a:rPr lang="en-US" sz="2600" dirty="0" smtClean="0">
                <a:latin typeface="Cambria" pitchFamily="18" charset="0"/>
              </a:rPr>
              <a:t>Social Media Review</a:t>
            </a:r>
          </a:p>
          <a:p>
            <a:pPr marL="514350" indent="-514350">
              <a:buFont typeface="+mj-lt"/>
              <a:buAutoNum type="arabicPeriod"/>
            </a:pPr>
            <a:r>
              <a:rPr lang="en-US" sz="2600" dirty="0" smtClean="0">
                <a:latin typeface="Cambria" pitchFamily="18" charset="0"/>
              </a:rPr>
              <a:t>Prepare: Resume/Cover Letter/Interview-Dress / Interview-Questions/Business Cards / Thank You Notes</a:t>
            </a:r>
          </a:p>
          <a:p>
            <a:pPr marL="514350" indent="-514350">
              <a:buNone/>
            </a:pPr>
            <a:endParaRPr lang="en-US" sz="2600" dirty="0" smtClean="0">
              <a:latin typeface="Cambria" pitchFamily="18" charset="0"/>
            </a:endParaRPr>
          </a:p>
          <a:p>
            <a:pPr marL="0" indent="0">
              <a:buNone/>
            </a:pPr>
            <a:endParaRPr lang="en-US" dirty="0" smtClean="0">
              <a:latin typeface="Cambria" pitchFamily="18" charset="0"/>
            </a:endParaRPr>
          </a:p>
          <a:p>
            <a:pPr marL="514350" indent="-514350">
              <a:buFont typeface="+mj-lt"/>
              <a:buAutoNum type="arabicPeriod"/>
            </a:pPr>
            <a:endParaRPr lang="en-US" dirty="0" smtClean="0">
              <a:latin typeface="Cambria" pitchFamily="18" charset="0"/>
            </a:endParaRPr>
          </a:p>
          <a:p>
            <a:pPr marL="514350" indent="-514350">
              <a:buFont typeface="+mj-lt"/>
              <a:buAutoNum type="arabicPeriod"/>
            </a:pPr>
            <a:endParaRPr lang="en-US" dirty="0" smtClean="0">
              <a:latin typeface="Cambria" pitchFamily="18" charset="0"/>
            </a:endParaRPr>
          </a:p>
          <a:p>
            <a:pPr marL="514350" indent="-514350">
              <a:buFont typeface="+mj-lt"/>
              <a:buAutoNum type="arabicPeriod"/>
            </a:pPr>
            <a:endParaRPr lang="en-US" dirty="0" smtClean="0">
              <a:latin typeface="Cambria" pitchFamily="18" charset="0"/>
            </a:endParaRPr>
          </a:p>
          <a:p>
            <a:pPr marL="514350" indent="-514350">
              <a:buFont typeface="+mj-lt"/>
              <a:buAutoNum type="arabicPeriod"/>
            </a:pPr>
            <a:endParaRPr lang="en-US" dirty="0" smtClean="0">
              <a:latin typeface="Cambria" pitchFamily="18" charset="0"/>
            </a:endParaRPr>
          </a:p>
          <a:p>
            <a:pPr marL="514350" indent="-514350">
              <a:buFont typeface="+mj-lt"/>
              <a:buAutoNum type="arabicPeriod"/>
            </a:pPr>
            <a:endParaRPr lang="en-US" dirty="0" smtClean="0">
              <a:latin typeface="Cambria" pitchFamily="18" charset="0"/>
            </a:endParaRPr>
          </a:p>
          <a:p>
            <a:endParaRPr lang="en-US" dirty="0">
              <a:latin typeface="Cambria" pitchFamily="18" charset="0"/>
            </a:endParaRPr>
          </a:p>
        </p:txBody>
      </p:sp>
    </p:spTree>
    <p:extLst>
      <p:ext uri="{BB962C8B-B14F-4D97-AF65-F5344CB8AC3E}">
        <p14:creationId xmlns:p14="http://schemas.microsoft.com/office/powerpoint/2010/main" xmlns="" val="30872718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pitchFamily="18" charset="0"/>
              </a:rPr>
              <a:t>Career Assessments</a:t>
            </a:r>
            <a:endParaRPr lang="en-US" dirty="0">
              <a:latin typeface="Cambria" pitchFamily="18" charset="0"/>
            </a:endParaRPr>
          </a:p>
        </p:txBody>
      </p:sp>
      <p:sp>
        <p:nvSpPr>
          <p:cNvPr id="3" name="Content Placeholder 2"/>
          <p:cNvSpPr>
            <a:spLocks noGrp="1"/>
          </p:cNvSpPr>
          <p:nvPr>
            <p:ph sz="quarter" idx="1"/>
          </p:nvPr>
        </p:nvSpPr>
        <p:spPr>
          <a:xfrm>
            <a:off x="872067" y="1905000"/>
            <a:ext cx="7408333" cy="4343399"/>
          </a:xfrm>
        </p:spPr>
        <p:txBody>
          <a:bodyPr>
            <a:noAutofit/>
          </a:bodyPr>
          <a:lstStyle/>
          <a:p>
            <a:pPr marL="0" indent="0">
              <a:buNone/>
            </a:pPr>
            <a:r>
              <a:rPr lang="en-US" sz="2000" dirty="0" smtClean="0">
                <a:latin typeface="Cambria" pitchFamily="18" charset="0"/>
              </a:rPr>
              <a:t>Tusculum College Career Services website: </a:t>
            </a:r>
          </a:p>
          <a:p>
            <a:pPr marL="0" indent="0">
              <a:buNone/>
            </a:pPr>
            <a:r>
              <a:rPr lang="en-US" sz="2000" dirty="0" smtClean="0">
                <a:latin typeface="Cambria" pitchFamily="18" charset="0"/>
                <a:hlinkClick r:id="rId2"/>
              </a:rPr>
              <a:t>http://web.tusculum.edu/career/career-assessments/</a:t>
            </a:r>
            <a:r>
              <a:rPr lang="en-US" sz="2000" dirty="0" smtClean="0">
                <a:latin typeface="Cambria" pitchFamily="18" charset="0"/>
              </a:rPr>
              <a:t> </a:t>
            </a:r>
          </a:p>
          <a:p>
            <a:pPr marL="0" indent="0">
              <a:buNone/>
            </a:pPr>
            <a:r>
              <a:rPr lang="en-US" sz="2000" dirty="0" smtClean="0">
                <a:latin typeface="Cambria" pitchFamily="18" charset="0"/>
              </a:rPr>
              <a:t>Woofound-Tratify</a:t>
            </a:r>
          </a:p>
          <a:p>
            <a:pPr marL="0" indent="0">
              <a:buNone/>
            </a:pPr>
            <a:endParaRPr lang="en-US" sz="2000" dirty="0" smtClean="0">
              <a:latin typeface="Cambria" pitchFamily="18" charset="0"/>
            </a:endParaRPr>
          </a:p>
          <a:p>
            <a:pPr marL="0" indent="0">
              <a:buNone/>
            </a:pPr>
            <a:r>
              <a:rPr lang="en-US" sz="2000" dirty="0" smtClean="0">
                <a:latin typeface="Cambria" pitchFamily="18" charset="0"/>
              </a:rPr>
              <a:t>Strength’s Finder </a:t>
            </a:r>
          </a:p>
          <a:p>
            <a:pPr marL="0" indent="0">
              <a:buNone/>
            </a:pPr>
            <a:endParaRPr lang="en-US" sz="2000" dirty="0" smtClean="0">
              <a:latin typeface="Cambria" pitchFamily="18" charset="0"/>
            </a:endParaRPr>
          </a:p>
          <a:p>
            <a:pPr marL="0" indent="0">
              <a:buNone/>
            </a:pPr>
            <a:r>
              <a:rPr lang="en-US" sz="2000" dirty="0" smtClean="0">
                <a:latin typeface="Cambria" pitchFamily="18" charset="0"/>
              </a:rPr>
              <a:t>Values Assessment</a:t>
            </a:r>
          </a:p>
          <a:p>
            <a:pPr marL="0" indent="0">
              <a:buNone/>
            </a:pPr>
            <a:endParaRPr lang="en-US" sz="2000" dirty="0" smtClean="0">
              <a:latin typeface="Cambria" pitchFamily="18" charset="0"/>
            </a:endParaRPr>
          </a:p>
          <a:p>
            <a:pPr marL="0" indent="0">
              <a:buNone/>
            </a:pPr>
            <a:r>
              <a:rPr lang="en-US" sz="2000" dirty="0" smtClean="0">
                <a:latin typeface="Cambria" pitchFamily="18" charset="0"/>
              </a:rPr>
              <a:t>Myer’s Briggs Type Indicator </a:t>
            </a:r>
          </a:p>
          <a:p>
            <a:pPr marL="0" indent="0">
              <a:buNone/>
            </a:pPr>
            <a:endParaRPr lang="en-US" sz="2000" dirty="0" smtClean="0">
              <a:latin typeface="Cambria" pitchFamily="18" charset="0"/>
            </a:endParaRPr>
          </a:p>
          <a:p>
            <a:pPr marL="0" indent="0">
              <a:buNone/>
            </a:pPr>
            <a:r>
              <a:rPr lang="en-US" sz="2000" dirty="0" smtClean="0">
                <a:latin typeface="Cambria" pitchFamily="18" charset="0"/>
              </a:rPr>
              <a:t>Strong’s Interest Inventory  </a:t>
            </a:r>
          </a:p>
          <a:p>
            <a:pPr marL="0" indent="0">
              <a:buNone/>
            </a:pPr>
            <a:r>
              <a:rPr lang="en-US" sz="2000" dirty="0">
                <a:latin typeface="Cambria" pitchFamily="18" charset="0"/>
              </a:rPr>
              <a:t>	</a:t>
            </a:r>
            <a:endParaRPr lang="en-US" sz="2000" dirty="0" smtClean="0">
              <a:latin typeface="Cambria" pitchFamily="18" charset="0"/>
            </a:endParaRPr>
          </a:p>
        </p:txBody>
      </p:sp>
    </p:spTree>
    <p:extLst>
      <p:ext uri="{BB962C8B-B14F-4D97-AF65-F5344CB8AC3E}">
        <p14:creationId xmlns:p14="http://schemas.microsoft.com/office/powerpoint/2010/main" xmlns="" val="386664186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Networking for a Job</a:t>
            </a:r>
            <a:endParaRPr lang="en-US" dirty="0">
              <a:latin typeface="Cambria" pitchFamily="18" charset="0"/>
            </a:endParaRPr>
          </a:p>
        </p:txBody>
      </p:sp>
      <p:sp>
        <p:nvSpPr>
          <p:cNvPr id="3" name="Content Placeholder 2"/>
          <p:cNvSpPr>
            <a:spLocks noGrp="1"/>
          </p:cNvSpPr>
          <p:nvPr>
            <p:ph sz="quarter" idx="1"/>
          </p:nvPr>
        </p:nvSpPr>
        <p:spPr>
          <a:xfrm>
            <a:off x="872067" y="1981199"/>
            <a:ext cx="7408333" cy="4267201"/>
          </a:xfrm>
        </p:spPr>
        <p:txBody>
          <a:bodyPr>
            <a:noAutofit/>
          </a:bodyPr>
          <a:lstStyle/>
          <a:p>
            <a:r>
              <a:rPr lang="en-US" sz="2000" dirty="0" smtClean="0">
                <a:latin typeface="Cambria" pitchFamily="18" charset="0"/>
              </a:rPr>
              <a:t>Most jobs are obtained through networking – 85%</a:t>
            </a:r>
          </a:p>
          <a:p>
            <a:pPr>
              <a:buNone/>
            </a:pPr>
            <a:endParaRPr lang="en-US" sz="2000" dirty="0" smtClean="0">
              <a:latin typeface="Cambria" pitchFamily="18" charset="0"/>
            </a:endParaRPr>
          </a:p>
          <a:p>
            <a:r>
              <a:rPr lang="en-US" sz="2000" dirty="0" smtClean="0">
                <a:latin typeface="Cambria" pitchFamily="18" charset="0"/>
              </a:rPr>
              <a:t>Elevator Pitch Video</a:t>
            </a:r>
          </a:p>
          <a:p>
            <a:pPr>
              <a:buNone/>
            </a:pPr>
            <a:r>
              <a:rPr lang="en-US" sz="2000" dirty="0" smtClean="0">
                <a:latin typeface="Cambria" pitchFamily="18" charset="0"/>
              </a:rPr>
              <a:t>       </a:t>
            </a:r>
            <a:r>
              <a:rPr lang="en-US" sz="2000" dirty="0" smtClean="0">
                <a:latin typeface="Cambria" pitchFamily="18" charset="0"/>
                <a:hlinkClick r:id="rId2"/>
              </a:rPr>
              <a:t>http://web.tusculum.edu/career/career-advice-videos/</a:t>
            </a:r>
            <a:r>
              <a:rPr lang="en-US" sz="2000" dirty="0" smtClean="0">
                <a:latin typeface="Cambria" pitchFamily="18" charset="0"/>
              </a:rPr>
              <a:t> </a:t>
            </a:r>
          </a:p>
          <a:p>
            <a:r>
              <a:rPr lang="en-US" sz="2000" dirty="0" smtClean="0">
                <a:latin typeface="Cambria" pitchFamily="18" charset="0"/>
              </a:rPr>
              <a:t>Network - volunteer work</a:t>
            </a:r>
          </a:p>
          <a:p>
            <a:pPr>
              <a:buNone/>
            </a:pPr>
            <a:endParaRPr lang="en-US" sz="2000" dirty="0" smtClean="0">
              <a:latin typeface="Cambria" pitchFamily="18" charset="0"/>
            </a:endParaRPr>
          </a:p>
          <a:p>
            <a:r>
              <a:rPr lang="en-US" sz="2000" dirty="0" smtClean="0">
                <a:latin typeface="Cambria" pitchFamily="18" charset="0"/>
              </a:rPr>
              <a:t>Linkedin account</a:t>
            </a:r>
          </a:p>
          <a:p>
            <a:pPr>
              <a:buNone/>
            </a:pPr>
            <a:endParaRPr lang="en-US" sz="2000" dirty="0" smtClean="0">
              <a:latin typeface="Cambria" pitchFamily="18" charset="0"/>
            </a:endParaRPr>
          </a:p>
          <a:p>
            <a:r>
              <a:rPr lang="en-US" sz="2000" dirty="0" smtClean="0">
                <a:latin typeface="Cambria" pitchFamily="18" charset="0"/>
              </a:rPr>
              <a:t>Join College Central Network </a:t>
            </a:r>
            <a:r>
              <a:rPr lang="en-US" sz="2000" dirty="0" smtClean="0">
                <a:latin typeface="Cambria" pitchFamily="18" charset="0"/>
                <a:hlinkClick r:id="rId3"/>
              </a:rPr>
              <a:t>www.collegecentral.com/tusculum </a:t>
            </a:r>
            <a:endParaRPr lang="en-US" sz="2000" dirty="0" smtClean="0">
              <a:latin typeface="Cambria" pitchFamily="18" charset="0"/>
            </a:endParaRPr>
          </a:p>
          <a:p>
            <a:pPr>
              <a:buNone/>
            </a:pPr>
            <a:r>
              <a:rPr lang="en-US" sz="2000" dirty="0" smtClean="0">
                <a:latin typeface="Cambria" pitchFamily="18" charset="0"/>
              </a:rPr>
              <a:t>	Register a Student Account</a:t>
            </a:r>
          </a:p>
          <a:p>
            <a:pPr lvl="1"/>
            <a:r>
              <a:rPr lang="en-US" sz="1600" dirty="0" smtClean="0">
                <a:solidFill>
                  <a:schemeClr val="tx1"/>
                </a:solidFill>
                <a:latin typeface="Cambria" pitchFamily="18" charset="0"/>
              </a:rPr>
              <a:t>Use TC Student ID # as Access ID</a:t>
            </a:r>
          </a:p>
          <a:p>
            <a:pPr lvl="1"/>
            <a:r>
              <a:rPr lang="en-US" sz="1600" dirty="0" smtClean="0">
                <a:solidFill>
                  <a:schemeClr val="tx1"/>
                </a:solidFill>
                <a:latin typeface="Cambria" pitchFamily="18" charset="0"/>
              </a:rPr>
              <a:t>Create unique password</a:t>
            </a:r>
          </a:p>
          <a:p>
            <a:pPr>
              <a:buNone/>
            </a:pPr>
            <a:endParaRPr lang="en-US" dirty="0" smtClean="0">
              <a:latin typeface="Cambria" pitchFamily="18" charset="0"/>
            </a:endParaRPr>
          </a:p>
          <a:p>
            <a:pPr>
              <a:buNone/>
            </a:pPr>
            <a:r>
              <a:rPr lang="en-US" dirty="0" smtClean="0">
                <a:latin typeface="Cambria" pitchFamily="18" charset="0"/>
              </a:rPr>
              <a:t>	 </a:t>
            </a:r>
          </a:p>
          <a:p>
            <a:pPr>
              <a:buNone/>
            </a:pPr>
            <a:endParaRPr lang="en-US" dirty="0" smtClean="0">
              <a:latin typeface="Cambria" pitchFamily="18" charset="0"/>
            </a:endParaRPr>
          </a:p>
        </p:txBody>
      </p:sp>
    </p:spTree>
    <p:extLst>
      <p:ext uri="{BB962C8B-B14F-4D97-AF65-F5344CB8AC3E}">
        <p14:creationId xmlns:p14="http://schemas.microsoft.com/office/powerpoint/2010/main" xmlns="" val="245479318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Linkedin Profile	</a:t>
            </a:r>
            <a:endParaRPr lang="en-US" dirty="0"/>
          </a:p>
        </p:txBody>
      </p:sp>
      <p:sp>
        <p:nvSpPr>
          <p:cNvPr id="3" name="Content Placeholder 2"/>
          <p:cNvSpPr>
            <a:spLocks noGrp="1"/>
          </p:cNvSpPr>
          <p:nvPr>
            <p:ph sz="quarter" idx="1"/>
          </p:nvPr>
        </p:nvSpPr>
        <p:spPr/>
        <p:txBody>
          <a:bodyPr>
            <a:normAutofit/>
          </a:bodyPr>
          <a:lstStyle/>
          <a:p>
            <a:r>
              <a:rPr lang="en-US" dirty="0" smtClean="0">
                <a:latin typeface="Cambria" pitchFamily="18" charset="0"/>
              </a:rPr>
              <a:t>Join Linked In</a:t>
            </a:r>
          </a:p>
          <a:p>
            <a:pPr lvl="1"/>
            <a:r>
              <a:rPr lang="en-US" dirty="0" smtClean="0">
                <a:solidFill>
                  <a:schemeClr val="tx1"/>
                </a:solidFill>
                <a:latin typeface="Cambria" pitchFamily="18" charset="0"/>
              </a:rPr>
              <a:t>Upload new professional photo to your Linked-In account</a:t>
            </a:r>
          </a:p>
          <a:p>
            <a:pPr lvl="1">
              <a:buNone/>
            </a:pPr>
            <a:endParaRPr lang="en-US" dirty="0" smtClean="0">
              <a:solidFill>
                <a:schemeClr val="tx1"/>
              </a:solidFill>
              <a:latin typeface="Cambria" pitchFamily="18" charset="0"/>
            </a:endParaRPr>
          </a:p>
          <a:p>
            <a:pPr lvl="1"/>
            <a:r>
              <a:rPr lang="en-US" dirty="0" smtClean="0">
                <a:solidFill>
                  <a:schemeClr val="tx1"/>
                </a:solidFill>
                <a:latin typeface="Cambria" pitchFamily="18" charset="0"/>
              </a:rPr>
              <a:t>Develop a branding strategy</a:t>
            </a:r>
          </a:p>
          <a:p>
            <a:pPr lvl="1">
              <a:buNone/>
            </a:pPr>
            <a:endParaRPr lang="en-US" dirty="0" smtClean="0">
              <a:solidFill>
                <a:schemeClr val="tx1"/>
              </a:solidFill>
              <a:latin typeface="Cambria" pitchFamily="18" charset="0"/>
            </a:endParaRPr>
          </a:p>
          <a:p>
            <a:pPr lvl="1"/>
            <a:r>
              <a:rPr lang="en-US" dirty="0" smtClean="0">
                <a:solidFill>
                  <a:schemeClr val="tx1"/>
                </a:solidFill>
                <a:latin typeface="Cambria" pitchFamily="18" charset="0"/>
              </a:rPr>
              <a:t>Begin to strategically connect with peers and professionals</a:t>
            </a:r>
          </a:p>
          <a:p>
            <a:pPr lvl="1">
              <a:buNone/>
            </a:pPr>
            <a:endParaRPr lang="en-US" dirty="0" smtClean="0">
              <a:solidFill>
                <a:schemeClr val="tx1"/>
              </a:solidFill>
              <a:latin typeface="Cambria" pitchFamily="18" charset="0"/>
            </a:endParaRPr>
          </a:p>
          <a:p>
            <a:pPr lvl="1"/>
            <a:r>
              <a:rPr lang="en-US" dirty="0" smtClean="0">
                <a:solidFill>
                  <a:schemeClr val="tx1"/>
                </a:solidFill>
                <a:latin typeface="Cambria" pitchFamily="18" charset="0"/>
              </a:rPr>
              <a:t>If someone agrees to connect you for an informational interview or any other reason, follow up ~ Don’t drop the ball.  You might not get another golden opportunity like this again.</a:t>
            </a:r>
          </a:p>
          <a:p>
            <a:pPr lvl="1"/>
            <a:endParaRPr lang="en-US" dirty="0" smtClean="0">
              <a:solidFill>
                <a:schemeClr val="tx1"/>
              </a:solidFill>
              <a:latin typeface="Cambria" pitchFamily="18" charset="0"/>
            </a:endParaRPr>
          </a:p>
        </p:txBody>
      </p:sp>
    </p:spTree>
    <p:extLst>
      <p:ext uri="{BB962C8B-B14F-4D97-AF65-F5344CB8AC3E}">
        <p14:creationId xmlns:p14="http://schemas.microsoft.com/office/powerpoint/2010/main" xmlns="" val="209745760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Informational Interviews</a:t>
            </a:r>
            <a:endParaRPr lang="en-US" dirty="0">
              <a:latin typeface="Cambria" pitchFamily="18" charset="0"/>
            </a:endParaRPr>
          </a:p>
        </p:txBody>
      </p:sp>
      <p:sp>
        <p:nvSpPr>
          <p:cNvPr id="3" name="Content Placeholder 2"/>
          <p:cNvSpPr>
            <a:spLocks noGrp="1"/>
          </p:cNvSpPr>
          <p:nvPr>
            <p:ph sz="quarter" idx="1"/>
          </p:nvPr>
        </p:nvSpPr>
        <p:spPr/>
        <p:txBody>
          <a:bodyPr>
            <a:normAutofit lnSpcReduction="10000"/>
          </a:bodyPr>
          <a:lstStyle/>
          <a:p>
            <a:r>
              <a:rPr lang="en-US" dirty="0" smtClean="0">
                <a:latin typeface="Cambria" pitchFamily="18" charset="0"/>
              </a:rPr>
              <a:t>Linked In or In Person</a:t>
            </a:r>
          </a:p>
          <a:p>
            <a:pPr>
              <a:buNone/>
            </a:pPr>
            <a:endParaRPr lang="en-US" dirty="0" smtClean="0">
              <a:latin typeface="Cambria" pitchFamily="18" charset="0"/>
            </a:endParaRPr>
          </a:p>
          <a:p>
            <a:r>
              <a:rPr lang="en-US" dirty="0" smtClean="0">
                <a:latin typeface="Cambria" pitchFamily="18" charset="0"/>
              </a:rPr>
              <a:t>Research their company.  Research the industry.  Ask the interviewer for additional sources for research.</a:t>
            </a:r>
          </a:p>
          <a:p>
            <a:pPr>
              <a:buNone/>
            </a:pPr>
            <a:endParaRPr lang="en-US" dirty="0" smtClean="0">
              <a:latin typeface="Cambria" pitchFamily="18" charset="0"/>
            </a:endParaRPr>
          </a:p>
          <a:p>
            <a:r>
              <a:rPr lang="en-US" dirty="0" smtClean="0">
                <a:latin typeface="Cambria" pitchFamily="18" charset="0"/>
              </a:rPr>
              <a:t>Write a thank you note (snail mail).</a:t>
            </a:r>
          </a:p>
          <a:p>
            <a:pPr>
              <a:buNone/>
            </a:pPr>
            <a:endParaRPr lang="en-US" dirty="0" smtClean="0">
              <a:latin typeface="Cambria" pitchFamily="18" charset="0"/>
            </a:endParaRPr>
          </a:p>
          <a:p>
            <a:r>
              <a:rPr lang="en-US" dirty="0" smtClean="0">
                <a:latin typeface="Cambria" pitchFamily="18" charset="0"/>
              </a:rPr>
              <a:t>Thank You Matters Video: </a:t>
            </a:r>
            <a:r>
              <a:rPr lang="en-US" dirty="0" smtClean="0">
                <a:latin typeface="Cambria" pitchFamily="18" charset="0"/>
                <a:hlinkClick r:id="rId2"/>
              </a:rPr>
              <a:t>http://web.tusculum.edu/career/career-advice-videos/</a:t>
            </a:r>
            <a:r>
              <a:rPr lang="en-US" dirty="0" smtClean="0">
                <a:latin typeface="Cambria" pitchFamily="18" charset="0"/>
              </a:rPr>
              <a:t> </a:t>
            </a:r>
          </a:p>
        </p:txBody>
      </p:sp>
    </p:spTree>
    <p:extLst>
      <p:ext uri="{BB962C8B-B14F-4D97-AF65-F5344CB8AC3E}">
        <p14:creationId xmlns:p14="http://schemas.microsoft.com/office/powerpoint/2010/main" xmlns="" val="35007483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658</TotalTime>
  <Words>1009</Words>
  <Application>Microsoft Office PowerPoint</Application>
  <PresentationFormat>On-screen Show (4:3)</PresentationFormat>
  <Paragraphs>149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Your Roadmap to Success</vt:lpstr>
      <vt:lpstr>Four-Year-Plan</vt:lpstr>
      <vt:lpstr>Academic Advising &amp; Career Advising</vt:lpstr>
      <vt:lpstr>It is Who You Know…</vt:lpstr>
      <vt:lpstr>The Basics Steps of a Job Search</vt:lpstr>
      <vt:lpstr>Career Assessments</vt:lpstr>
      <vt:lpstr>Networking for a Job</vt:lpstr>
      <vt:lpstr>Linkedin Profile </vt:lpstr>
      <vt:lpstr>Informational Interviews</vt:lpstr>
      <vt:lpstr>Social Media – Dynamite!</vt:lpstr>
      <vt:lpstr>Preparing the Resume &amp; Cover Letter</vt:lpstr>
      <vt:lpstr>Preparing for Interviews I </vt:lpstr>
      <vt:lpstr>Preparing for Interviews II</vt:lpstr>
      <vt:lpstr>Pioneer Certified Program Checklist</vt:lpstr>
      <vt:lpstr>Closing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Workshop Overview</dc:title>
  <dc:creator>User</dc:creator>
  <cp:lastModifiedBy>rlay</cp:lastModifiedBy>
  <cp:revision>85</cp:revision>
  <dcterms:created xsi:type="dcterms:W3CDTF">2013-08-11T23:30:25Z</dcterms:created>
  <dcterms:modified xsi:type="dcterms:W3CDTF">2016-11-03T14:41:30Z</dcterms:modified>
</cp:coreProperties>
</file>